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87" r:id="rId3"/>
    <p:sldId id="257" r:id="rId4"/>
    <p:sldId id="258" r:id="rId5"/>
    <p:sldId id="261" r:id="rId6"/>
    <p:sldId id="262" r:id="rId7"/>
    <p:sldId id="263" r:id="rId8"/>
    <p:sldId id="264" r:id="rId9"/>
    <p:sldId id="288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89" r:id="rId19"/>
    <p:sldId id="273" r:id="rId20"/>
    <p:sldId id="274" r:id="rId21"/>
    <p:sldId id="286" r:id="rId22"/>
    <p:sldId id="275" r:id="rId23"/>
    <p:sldId id="283" r:id="rId24"/>
    <p:sldId id="284" r:id="rId25"/>
    <p:sldId id="285" r:id="rId26"/>
    <p:sldId id="282" r:id="rId27"/>
    <p:sldId id="290" r:id="rId28"/>
    <p:sldId id="277" r:id="rId29"/>
    <p:sldId id="278" r:id="rId30"/>
    <p:sldId id="279" r:id="rId31"/>
    <p:sldId id="280" r:id="rId32"/>
    <p:sldId id="281" r:id="rId33"/>
    <p:sldId id="276" r:id="rId34"/>
    <p:sldId id="260" r:id="rId3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34B8F"/>
    <a:srgbClr val="FFFFFF"/>
    <a:srgbClr val="024701"/>
    <a:srgbClr val="030F48"/>
    <a:srgbClr val="011893"/>
    <a:srgbClr val="5E5E5E"/>
    <a:srgbClr val="AAAA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52"/>
    <p:restoredTop sz="94935"/>
  </p:normalViewPr>
  <p:slideViewPr>
    <p:cSldViewPr snapToGrid="0" snapToObjects="1">
      <p:cViewPr varScale="1">
        <p:scale>
          <a:sx n="343" d="100"/>
          <a:sy n="343" d="100"/>
        </p:scale>
        <p:origin x="680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805" y="0"/>
            <a:ext cx="12188389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524000" y="2795752"/>
            <a:ext cx="9144000" cy="1177158"/>
          </a:xfrm>
          <a:prstGeom prst="rect">
            <a:avLst/>
          </a:prstGeom>
        </p:spPr>
        <p:txBody>
          <a:bodyPr anchor="ctr" anchorCtr="1">
            <a:normAutofit/>
          </a:bodyPr>
          <a:lstStyle>
            <a:lvl1pPr algn="ctr">
              <a:defRPr sz="4400" b="1" i="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kumimoji="1" lang="zh-CN" altLang="en-US" dirty="0"/>
              <a:t>单击此处编辑演讲标题样式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4551090"/>
            <a:ext cx="9144000" cy="47404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000" b="0" i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 dirty="0"/>
              <a:t>单击此处编辑人物名称及职位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805" y="0"/>
            <a:ext cx="12188389" cy="6858000"/>
          </a:xfrm>
          <a:prstGeom prst="rect">
            <a:avLst/>
          </a:prstGeom>
        </p:spPr>
      </p:pic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3320716" y="1103589"/>
            <a:ext cx="7921591" cy="4656082"/>
          </a:xfrm>
          <a:prstGeom prst="rect">
            <a:avLst/>
          </a:prstGeom>
        </p:spPr>
        <p:txBody>
          <a:bodyPr anchor="ctr" anchorCtr="0"/>
          <a:lstStyle>
            <a:lvl1pPr>
              <a:lnSpc>
                <a:spcPct val="140000"/>
              </a:lnSpc>
              <a:defRPr b="0" i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kumimoji="1" lang="zh-CN" altLang="en-US" dirty="0"/>
              <a:t>标题一
标题二
标题三
标题四
标题五</a:t>
            </a:r>
            <a:endParaRPr kumimoji="1" lang="en-US" altLang="zh-CN" dirty="0"/>
          </a:p>
          <a:p>
            <a:r>
              <a:rPr kumimoji="1" lang="zh-CN" altLang="en-US" dirty="0"/>
              <a:t>标题六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-有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805" y="0"/>
            <a:ext cx="12188389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55362" y="1030014"/>
            <a:ext cx="10515600" cy="625532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>
              <a:defRPr sz="3600" b="1" i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-无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805" y="0"/>
            <a:ext cx="12188389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谢谢观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805" y="0"/>
            <a:ext cx="12188389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524000" y="2795752"/>
            <a:ext cx="9144000" cy="1177158"/>
          </a:xfrm>
          <a:prstGeom prst="rect">
            <a:avLst/>
          </a:prstGeom>
        </p:spPr>
        <p:txBody>
          <a:bodyPr anchor="ctr" anchorCtr="1">
            <a:normAutofit/>
          </a:bodyPr>
          <a:lstStyle>
            <a:lvl1pPr algn="ctr">
              <a:defRPr sz="4400" b="1" i="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kumimoji="1" lang="zh-CN" altLang="en-US" dirty="0"/>
              <a:t>谢谢观看！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1805" y="0"/>
            <a:ext cx="12188389" cy="6858000"/>
          </a:xfrm>
          <a:prstGeom prst="rect">
            <a:avLst/>
          </a:prstGeom>
        </p:spPr>
      </p:pic>
      <p:sp>
        <p:nvSpPr>
          <p:cNvPr id="8" name="标题 1"/>
          <p:cNvSpPr txBox="1"/>
          <p:nvPr userDrawn="1"/>
        </p:nvSpPr>
        <p:spPr>
          <a:xfrm>
            <a:off x="1524000" y="2795752"/>
            <a:ext cx="9144000" cy="1177158"/>
          </a:xfrm>
          <a:prstGeom prst="rect">
            <a:avLst/>
          </a:prstGeom>
        </p:spPr>
        <p:txBody>
          <a:bodyPr anchor="ctr" anchorCtr="1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kumimoji="1" lang="zh-CN" altLang="en-US" dirty="0"/>
              <a:t>单击此处编辑演讲标题样式</a:t>
            </a:r>
          </a:p>
        </p:txBody>
      </p:sp>
      <p:sp>
        <p:nvSpPr>
          <p:cNvPr id="9" name="副标题 2"/>
          <p:cNvSpPr txBox="1"/>
          <p:nvPr userDrawn="1"/>
        </p:nvSpPr>
        <p:spPr>
          <a:xfrm>
            <a:off x="1524000" y="4551090"/>
            <a:ext cx="9144000" cy="47404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/>
              <a:t>单击此处编辑人物名称及职位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juejin.im/book/5b4bc28bf265da0f60130116" TargetMode="External"/><Relationship Id="rId2" Type="http://schemas.openxmlformats.org/officeDocument/2006/relationships/hyperlink" Target="https://item.jd.com/12070975.html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coding.imooc.com/class/230.html" TargetMode="External"/><Relationship Id="rId5" Type="http://schemas.openxmlformats.org/officeDocument/2006/relationships/hyperlink" Target="https://www.jianshu.com/nb/7981390" TargetMode="External"/><Relationship Id="rId4" Type="http://schemas.openxmlformats.org/officeDocument/2006/relationships/hyperlink" Target="https://github.com/netty/netty" TargetMode="Externa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" altLang="zh-CN" dirty="0" err="1"/>
              <a:t>Netty</a:t>
            </a:r>
            <a:r>
              <a:rPr kumimoji="1" lang="en" altLang="zh-CN" dirty="0"/>
              <a:t> </a:t>
            </a:r>
            <a:r>
              <a:rPr kumimoji="1" lang="zh-CN" altLang="en-US" dirty="0"/>
              <a:t>原理剖析与性能调优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zh-CN" altLang="en-US" sz="1600" dirty="0"/>
              <a:t>闪电侠 彩贝壳中台技术负责人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Netty demo</a:t>
            </a:r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AFD76EB-C7C2-1F4C-8A19-5C99D6995E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5362" y="1818747"/>
            <a:ext cx="8087045" cy="3606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3533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为什么选择 </a:t>
            </a:r>
            <a:r>
              <a:rPr kumimoji="1" lang="en-US" altLang="zh-CN" dirty="0"/>
              <a:t>Netty</a:t>
            </a:r>
            <a:r>
              <a:rPr kumimoji="1" lang="zh-CN" altLang="en-US" dirty="0"/>
              <a:t>？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C802DB9-ECC8-7644-8E83-63E43F851E0A}"/>
              </a:ext>
            </a:extLst>
          </p:cNvPr>
          <p:cNvSpPr/>
          <p:nvPr/>
        </p:nvSpPr>
        <p:spPr>
          <a:xfrm>
            <a:off x="1255362" y="1820174"/>
            <a:ext cx="951903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kumimoji="1" lang="zh-CN" altLang="en-US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编程模型概念简单，</a:t>
            </a:r>
            <a:r>
              <a:rPr kumimoji="1" lang="en-US" altLang="zh-CN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API</a:t>
            </a:r>
            <a:r>
              <a:rPr kumimoji="1" lang="zh-CN" altLang="en-US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对人类友好</a:t>
            </a:r>
            <a:endParaRPr kumimoji="1" lang="en-US" altLang="zh-CN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Wingdings" pitchFamily="2" charset="2"/>
              <a:buChar char="Ø"/>
            </a:pPr>
            <a:endParaRPr kumimoji="1" lang="en-US" altLang="zh-CN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kumimoji="1" lang="zh-CN" altLang="en-US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底层 </a:t>
            </a:r>
            <a:r>
              <a:rPr kumimoji="1" lang="en" altLang="zh-CN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IO </a:t>
            </a:r>
            <a:r>
              <a:rPr kumimoji="1" lang="zh-CN" altLang="en-US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模型随意切换</a:t>
            </a:r>
            <a:endParaRPr kumimoji="1" lang="en-US" altLang="zh-CN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Wingdings" pitchFamily="2" charset="2"/>
              <a:buChar char="Ø"/>
            </a:pPr>
            <a:endParaRPr kumimoji="1" lang="zh-CN" altLang="en-US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kumimoji="1" lang="zh-CN" altLang="en-US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自带的拆包解包，异常检测</a:t>
            </a:r>
            <a:endParaRPr kumimoji="1" lang="en-US" altLang="zh-CN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Wingdings" pitchFamily="2" charset="2"/>
              <a:buChar char="Ø"/>
            </a:pPr>
            <a:endParaRPr kumimoji="1" lang="zh-CN" altLang="en-US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kumimoji="1" lang="zh-CN" altLang="en-US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解决了 </a:t>
            </a:r>
            <a:r>
              <a:rPr kumimoji="1" lang="en" altLang="zh-CN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JDK </a:t>
            </a:r>
            <a:r>
              <a:rPr kumimoji="1" lang="zh-CN" altLang="en-US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的很多包括空轮询在内的 </a:t>
            </a:r>
            <a:r>
              <a:rPr kumimoji="1" lang="en" altLang="zh-CN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Bug</a:t>
            </a:r>
          </a:p>
          <a:p>
            <a:pPr marL="285750" indent="-285750">
              <a:buFont typeface="Wingdings" pitchFamily="2" charset="2"/>
              <a:buChar char="Ø"/>
            </a:pPr>
            <a:endParaRPr kumimoji="1" lang="en" altLang="zh-CN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kumimoji="1" lang="en-US" altLang="zh-CN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Reactor</a:t>
            </a:r>
            <a:r>
              <a:rPr kumimoji="1" lang="zh-CN" altLang="en-US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线程模型，性能强大</a:t>
            </a:r>
            <a:endParaRPr kumimoji="1" lang="en-US" altLang="zh-CN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Wingdings" pitchFamily="2" charset="2"/>
              <a:buChar char="Ø"/>
            </a:pPr>
            <a:endParaRPr kumimoji="1" lang="en-US" altLang="zh-CN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kumimoji="1" lang="zh-CN" altLang="en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几乎</a:t>
            </a:r>
            <a:r>
              <a:rPr kumimoji="1" lang="zh-CN" altLang="en-US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囊括所有流行协议栈</a:t>
            </a:r>
            <a:endParaRPr kumimoji="1" lang="en-US" altLang="zh-CN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kumimoji="1" lang="en" altLang="zh-CN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kumimoji="1" lang="zh-CN" altLang="en-US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经历各大 </a:t>
            </a:r>
            <a:r>
              <a:rPr kumimoji="1" lang="en" altLang="zh-CN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RPC </a:t>
            </a:r>
            <a:r>
              <a:rPr kumimoji="1" lang="zh-CN" altLang="en-US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框架，消息中间件，分布式通信中间件线上的广泛验证，健壮性无比强大</a:t>
            </a:r>
            <a:endParaRPr kumimoji="1" lang="en-US" altLang="zh-CN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Wingdings" pitchFamily="2" charset="2"/>
              <a:buChar char="Ø"/>
            </a:pPr>
            <a:endParaRPr kumimoji="1" lang="en-US" altLang="zh-CN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kumimoji="1" lang="zh-CN" altLang="en-US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社区活跃，遇到问题随时邮件列表或者 </a:t>
            </a:r>
            <a:r>
              <a:rPr kumimoji="1" lang="en" altLang="zh-CN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issue</a:t>
            </a:r>
          </a:p>
        </p:txBody>
      </p:sp>
    </p:spTree>
    <p:extLst>
      <p:ext uri="{BB962C8B-B14F-4D97-AF65-F5344CB8AC3E}">
        <p14:creationId xmlns:p14="http://schemas.microsoft.com/office/powerpoint/2010/main" val="33962292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Netty</a:t>
            </a:r>
            <a:r>
              <a:rPr kumimoji="1" lang="zh-CN" altLang="en-US" dirty="0"/>
              <a:t> 应用场景</a:t>
            </a:r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ECA7D4FA-28CE-CD46-AEBA-E862C01DA8FA}"/>
              </a:ext>
            </a:extLst>
          </p:cNvPr>
          <p:cNvSpPr/>
          <p:nvPr/>
        </p:nvSpPr>
        <p:spPr>
          <a:xfrm>
            <a:off x="920566" y="2950531"/>
            <a:ext cx="1670718" cy="1013307"/>
          </a:xfrm>
          <a:prstGeom prst="ellipse">
            <a:avLst/>
          </a:prstGeom>
          <a:solidFill>
            <a:srgbClr val="134B8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物联网</a:t>
            </a: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41AD2104-3F8C-8E4E-912D-10440F39D12B}"/>
              </a:ext>
            </a:extLst>
          </p:cNvPr>
          <p:cNvSpPr/>
          <p:nvPr/>
        </p:nvSpPr>
        <p:spPr>
          <a:xfrm>
            <a:off x="3465428" y="2950531"/>
            <a:ext cx="1670718" cy="1013307"/>
          </a:xfrm>
          <a:prstGeom prst="ellipse">
            <a:avLst/>
          </a:prstGeom>
          <a:solidFill>
            <a:srgbClr val="134B8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大数据</a:t>
            </a: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BB32E26F-8D84-E941-9679-C49CF3F773E1}"/>
              </a:ext>
            </a:extLst>
          </p:cNvPr>
          <p:cNvSpPr/>
          <p:nvPr/>
        </p:nvSpPr>
        <p:spPr>
          <a:xfrm>
            <a:off x="5896302" y="2950531"/>
            <a:ext cx="1670718" cy="1013307"/>
          </a:xfrm>
          <a:prstGeom prst="ellipse">
            <a:avLst/>
          </a:prstGeom>
          <a:solidFill>
            <a:srgbClr val="134B8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中间件</a:t>
            </a: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C4D6A13C-5611-ED48-8886-F75A389B2F98}"/>
              </a:ext>
            </a:extLst>
          </p:cNvPr>
          <p:cNvSpPr/>
          <p:nvPr/>
        </p:nvSpPr>
        <p:spPr>
          <a:xfrm>
            <a:off x="8233130" y="2950531"/>
            <a:ext cx="1670718" cy="1013307"/>
          </a:xfrm>
          <a:prstGeom prst="ellipse">
            <a:avLst/>
          </a:prstGeom>
          <a:solidFill>
            <a:srgbClr val="134B8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App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长连</a:t>
            </a:r>
          </a:p>
        </p:txBody>
      </p:sp>
    </p:spTree>
    <p:extLst>
      <p:ext uri="{BB962C8B-B14F-4D97-AF65-F5344CB8AC3E}">
        <p14:creationId xmlns:p14="http://schemas.microsoft.com/office/powerpoint/2010/main" val="1111326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Netty</a:t>
            </a:r>
            <a:r>
              <a:rPr kumimoji="1" lang="zh-CN" altLang="en-US" dirty="0"/>
              <a:t> 在开源框架的应用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87A2FD4-9D43-DB4B-8727-F93F6841F05D}"/>
              </a:ext>
            </a:extLst>
          </p:cNvPr>
          <p:cNvSpPr/>
          <p:nvPr/>
        </p:nvSpPr>
        <p:spPr>
          <a:xfrm>
            <a:off x="4240760" y="2321857"/>
            <a:ext cx="2097438" cy="591671"/>
          </a:xfrm>
          <a:prstGeom prst="rect">
            <a:avLst/>
          </a:prstGeom>
          <a:solidFill>
            <a:srgbClr val="134B8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RocketMQ</a:t>
            </a:r>
            <a:endParaRPr kumimoji="1" lang="zh-CN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680A5C8-74DC-7C4F-8824-AF8AD748AAC0}"/>
              </a:ext>
            </a:extLst>
          </p:cNvPr>
          <p:cNvSpPr/>
          <p:nvPr/>
        </p:nvSpPr>
        <p:spPr>
          <a:xfrm>
            <a:off x="1174831" y="2321857"/>
            <a:ext cx="2097438" cy="591671"/>
          </a:xfrm>
          <a:prstGeom prst="rect">
            <a:avLst/>
          </a:prstGeom>
          <a:solidFill>
            <a:srgbClr val="134B8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Dubbo</a:t>
            </a:r>
            <a:endParaRPr kumimoji="1"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A5089627-D3F0-2A4B-AFE6-B98DD83297CF}"/>
              </a:ext>
            </a:extLst>
          </p:cNvPr>
          <p:cNvSpPr/>
          <p:nvPr/>
        </p:nvSpPr>
        <p:spPr>
          <a:xfrm>
            <a:off x="7306689" y="2321857"/>
            <a:ext cx="2097438" cy="591671"/>
          </a:xfrm>
          <a:prstGeom prst="rect">
            <a:avLst/>
          </a:prstGeom>
          <a:solidFill>
            <a:srgbClr val="134B8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Spark</a:t>
            </a:r>
            <a:endParaRPr kumimoji="1" lang="zh-CN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D1E70E81-B177-6943-820E-3040208B497B}"/>
              </a:ext>
            </a:extLst>
          </p:cNvPr>
          <p:cNvSpPr/>
          <p:nvPr/>
        </p:nvSpPr>
        <p:spPr>
          <a:xfrm>
            <a:off x="529674" y="3431918"/>
            <a:ext cx="2097438" cy="591671"/>
          </a:xfrm>
          <a:prstGeom prst="rect">
            <a:avLst/>
          </a:prstGeom>
          <a:solidFill>
            <a:srgbClr val="134B8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GRPC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BF9874F4-C3CD-FC45-B7E8-3E325DEF9079}"/>
              </a:ext>
            </a:extLst>
          </p:cNvPr>
          <p:cNvSpPr/>
          <p:nvPr/>
        </p:nvSpPr>
        <p:spPr>
          <a:xfrm>
            <a:off x="3483393" y="3431918"/>
            <a:ext cx="2097438" cy="591671"/>
          </a:xfrm>
          <a:prstGeom prst="rect">
            <a:avLst/>
          </a:prstGeom>
          <a:solidFill>
            <a:srgbClr val="134B8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Spring5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30E5FD3A-58B6-2F4D-A35F-7921CB4C4C14}"/>
              </a:ext>
            </a:extLst>
          </p:cNvPr>
          <p:cNvSpPr/>
          <p:nvPr/>
        </p:nvSpPr>
        <p:spPr>
          <a:xfrm>
            <a:off x="6437113" y="3431918"/>
            <a:ext cx="2097438" cy="591671"/>
          </a:xfrm>
          <a:prstGeom prst="rect">
            <a:avLst/>
          </a:prstGeom>
          <a:solidFill>
            <a:srgbClr val="134B8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Play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3C55BEA6-912F-0448-AF37-D24EFB00F369}"/>
              </a:ext>
            </a:extLst>
          </p:cNvPr>
          <p:cNvSpPr/>
          <p:nvPr/>
        </p:nvSpPr>
        <p:spPr>
          <a:xfrm>
            <a:off x="9189430" y="3431918"/>
            <a:ext cx="2097438" cy="591671"/>
          </a:xfrm>
          <a:prstGeom prst="rect">
            <a:avLst/>
          </a:prstGeom>
          <a:solidFill>
            <a:srgbClr val="134B8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Flink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957F386F-C218-5C48-94F4-46CC037450FB}"/>
              </a:ext>
            </a:extLst>
          </p:cNvPr>
          <p:cNvSpPr/>
          <p:nvPr/>
        </p:nvSpPr>
        <p:spPr>
          <a:xfrm>
            <a:off x="1255362" y="4624027"/>
            <a:ext cx="2097438" cy="591671"/>
          </a:xfrm>
          <a:prstGeom prst="rect">
            <a:avLst/>
          </a:prstGeom>
          <a:solidFill>
            <a:srgbClr val="134B8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Cassandra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ACB301AF-2FC9-5648-B005-036633C9D93A}"/>
              </a:ext>
            </a:extLst>
          </p:cNvPr>
          <p:cNvSpPr/>
          <p:nvPr/>
        </p:nvSpPr>
        <p:spPr>
          <a:xfrm>
            <a:off x="4339675" y="4624027"/>
            <a:ext cx="2097438" cy="591671"/>
          </a:xfrm>
          <a:prstGeom prst="rect">
            <a:avLst/>
          </a:prstGeom>
          <a:solidFill>
            <a:srgbClr val="134B8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ElasticSearch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CE5C0153-E57E-E44C-B9B4-25AF735BB781}"/>
              </a:ext>
            </a:extLst>
          </p:cNvPr>
          <p:cNvSpPr/>
          <p:nvPr/>
        </p:nvSpPr>
        <p:spPr>
          <a:xfrm>
            <a:off x="7306689" y="4624027"/>
            <a:ext cx="2097438" cy="591671"/>
          </a:xfrm>
          <a:prstGeom prst="rect">
            <a:avLst/>
          </a:prstGeom>
          <a:solidFill>
            <a:srgbClr val="134B8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Netty-SocketIO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F54B52F-DF50-334B-BA6E-F72F02ACADAB}"/>
              </a:ext>
            </a:extLst>
          </p:cNvPr>
          <p:cNvSpPr/>
          <p:nvPr/>
        </p:nvSpPr>
        <p:spPr>
          <a:xfrm>
            <a:off x="5038695" y="5734088"/>
            <a:ext cx="40588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zh-CN" sz="2000" b="1" dirty="0">
                <a:solidFill>
                  <a:srgbClr val="134B8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...</a:t>
            </a:r>
            <a:endParaRPr kumimoji="1" lang="zh-CN" altLang="en-US" sz="2000" b="1" dirty="0">
              <a:solidFill>
                <a:srgbClr val="134B8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685172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Netty </a:t>
            </a:r>
            <a:r>
              <a:rPr kumimoji="1" lang="zh-CN" altLang="en-US"/>
              <a:t>核心概念</a:t>
            </a:r>
            <a:endParaRPr kumimoji="1" lang="zh-CN" altLang="en-US" dirty="0"/>
          </a:p>
        </p:txBody>
      </p:sp>
      <p:sp>
        <p:nvSpPr>
          <p:cNvPr id="4" name="圆角矩形 3">
            <a:extLst>
              <a:ext uri="{FF2B5EF4-FFF2-40B4-BE49-F238E27FC236}">
                <a16:creationId xmlns:a16="http://schemas.microsoft.com/office/drawing/2014/main" id="{0579766E-5A4A-9D4F-A71E-83FC1780A191}"/>
              </a:ext>
            </a:extLst>
          </p:cNvPr>
          <p:cNvSpPr/>
          <p:nvPr/>
        </p:nvSpPr>
        <p:spPr>
          <a:xfrm>
            <a:off x="1470515" y="2133600"/>
            <a:ext cx="8471344" cy="3379693"/>
          </a:xfrm>
          <a:prstGeom prst="roundRect">
            <a:avLst/>
          </a:prstGeom>
          <a:noFill/>
          <a:ln w="38100">
            <a:solidFill>
              <a:srgbClr val="134B8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011893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2602BD9-ECFE-3245-8823-528423CCF000}"/>
              </a:ext>
            </a:extLst>
          </p:cNvPr>
          <p:cNvSpPr/>
          <p:nvPr/>
        </p:nvSpPr>
        <p:spPr>
          <a:xfrm>
            <a:off x="2420470" y="2716307"/>
            <a:ext cx="1900518" cy="618564"/>
          </a:xfrm>
          <a:prstGeom prst="rect">
            <a:avLst/>
          </a:prstGeom>
          <a:solidFill>
            <a:srgbClr val="134B8F"/>
          </a:solidFill>
          <a:ln>
            <a:solidFill>
              <a:srgbClr val="134B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/>
              <a:t>channelInBound</a:t>
            </a:r>
          </a:p>
          <a:p>
            <a:pPr algn="ctr"/>
            <a:r>
              <a:rPr kumimoji="1" lang="en-US" altLang="zh-CN"/>
              <a:t>Handler</a:t>
            </a:r>
            <a:endParaRPr kumimoji="1"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EAA17D2C-AF09-5E4C-9E46-FC1303B3FFB2}"/>
              </a:ext>
            </a:extLst>
          </p:cNvPr>
          <p:cNvSpPr/>
          <p:nvPr/>
        </p:nvSpPr>
        <p:spPr>
          <a:xfrm>
            <a:off x="5019932" y="2716307"/>
            <a:ext cx="1900518" cy="618564"/>
          </a:xfrm>
          <a:prstGeom prst="rect">
            <a:avLst/>
          </a:prstGeom>
          <a:solidFill>
            <a:srgbClr val="134B8F"/>
          </a:solidFill>
          <a:ln>
            <a:solidFill>
              <a:srgbClr val="134B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/>
              <a:t>channelInBound</a:t>
            </a:r>
          </a:p>
          <a:p>
            <a:pPr algn="ctr"/>
            <a:r>
              <a:rPr kumimoji="1" lang="en-US" altLang="zh-CN"/>
              <a:t>Handler</a:t>
            </a:r>
            <a:endParaRPr kumimoji="1" lang="zh-CN" altLang="en-US"/>
          </a:p>
        </p:txBody>
      </p:sp>
      <p:cxnSp>
        <p:nvCxnSpPr>
          <p:cNvPr id="9" name="直线箭头连接符 8">
            <a:extLst>
              <a:ext uri="{FF2B5EF4-FFF2-40B4-BE49-F238E27FC236}">
                <a16:creationId xmlns:a16="http://schemas.microsoft.com/office/drawing/2014/main" id="{4D05F39C-8804-644A-A55D-FD9C4ECC0D1B}"/>
              </a:ext>
            </a:extLst>
          </p:cNvPr>
          <p:cNvCxnSpPr>
            <a:cxnSpLocks/>
          </p:cNvCxnSpPr>
          <p:nvPr/>
        </p:nvCxnSpPr>
        <p:spPr>
          <a:xfrm>
            <a:off x="4347882" y="3025589"/>
            <a:ext cx="672050" cy="0"/>
          </a:xfrm>
          <a:prstGeom prst="straightConnector1">
            <a:avLst/>
          </a:prstGeom>
          <a:ln w="508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>
            <a:extLst>
              <a:ext uri="{FF2B5EF4-FFF2-40B4-BE49-F238E27FC236}">
                <a16:creationId xmlns:a16="http://schemas.microsoft.com/office/drawing/2014/main" id="{6BB4350B-9F13-F94E-85EA-47F4F1A6D8CA}"/>
              </a:ext>
            </a:extLst>
          </p:cNvPr>
          <p:cNvSpPr/>
          <p:nvPr/>
        </p:nvSpPr>
        <p:spPr>
          <a:xfrm>
            <a:off x="7619394" y="2716307"/>
            <a:ext cx="1900518" cy="618564"/>
          </a:xfrm>
          <a:prstGeom prst="rect">
            <a:avLst/>
          </a:prstGeom>
          <a:solidFill>
            <a:srgbClr val="134B8F"/>
          </a:solidFill>
          <a:ln>
            <a:solidFill>
              <a:srgbClr val="134B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/>
              <a:t>channelInBound</a:t>
            </a:r>
          </a:p>
          <a:p>
            <a:pPr algn="ctr"/>
            <a:r>
              <a:rPr kumimoji="1" lang="en-US" altLang="zh-CN"/>
              <a:t>Handler</a:t>
            </a:r>
            <a:endParaRPr kumimoji="1" lang="zh-CN" altLang="en-US"/>
          </a:p>
        </p:txBody>
      </p:sp>
      <p:cxnSp>
        <p:nvCxnSpPr>
          <p:cNvPr id="26" name="直线箭头连接符 25">
            <a:extLst>
              <a:ext uri="{FF2B5EF4-FFF2-40B4-BE49-F238E27FC236}">
                <a16:creationId xmlns:a16="http://schemas.microsoft.com/office/drawing/2014/main" id="{A776C438-D296-124C-876F-88EC550D4AA8}"/>
              </a:ext>
            </a:extLst>
          </p:cNvPr>
          <p:cNvCxnSpPr>
            <a:cxnSpLocks/>
          </p:cNvCxnSpPr>
          <p:nvPr/>
        </p:nvCxnSpPr>
        <p:spPr>
          <a:xfrm>
            <a:off x="6947344" y="3025589"/>
            <a:ext cx="672050" cy="0"/>
          </a:xfrm>
          <a:prstGeom prst="straightConnector1">
            <a:avLst/>
          </a:prstGeom>
          <a:ln w="508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矩形 29">
            <a:extLst>
              <a:ext uri="{FF2B5EF4-FFF2-40B4-BE49-F238E27FC236}">
                <a16:creationId xmlns:a16="http://schemas.microsoft.com/office/drawing/2014/main" id="{B6BC177D-B6A5-3846-9EC9-B4EA306807A2}"/>
              </a:ext>
            </a:extLst>
          </p:cNvPr>
          <p:cNvSpPr/>
          <p:nvPr/>
        </p:nvSpPr>
        <p:spPr>
          <a:xfrm>
            <a:off x="3280779" y="3924302"/>
            <a:ext cx="2017362" cy="618564"/>
          </a:xfrm>
          <a:prstGeom prst="rect">
            <a:avLst/>
          </a:prstGeom>
          <a:solidFill>
            <a:srgbClr val="134B8F"/>
          </a:solidFill>
          <a:ln>
            <a:solidFill>
              <a:srgbClr val="134B8F"/>
            </a:solidFill>
            <a:headEnd type="triangl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err="1"/>
              <a:t>channelOutBound</a:t>
            </a:r>
            <a:endParaRPr kumimoji="1" lang="en-US" altLang="zh-CN" dirty="0"/>
          </a:p>
          <a:p>
            <a:pPr algn="ctr"/>
            <a:r>
              <a:rPr kumimoji="1" lang="en-US" altLang="zh-CN" dirty="0"/>
              <a:t>Handler</a:t>
            </a:r>
            <a:endParaRPr kumimoji="1" lang="zh-CN" altLang="en-US" dirty="0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B25E2CB6-0305-5242-8199-4A52211FD8E8}"/>
              </a:ext>
            </a:extLst>
          </p:cNvPr>
          <p:cNvSpPr/>
          <p:nvPr/>
        </p:nvSpPr>
        <p:spPr>
          <a:xfrm>
            <a:off x="5997085" y="3924302"/>
            <a:ext cx="2005306" cy="618564"/>
          </a:xfrm>
          <a:prstGeom prst="rect">
            <a:avLst/>
          </a:prstGeom>
          <a:solidFill>
            <a:srgbClr val="134B8F"/>
          </a:solidFill>
          <a:ln>
            <a:solidFill>
              <a:srgbClr val="134B8F"/>
            </a:solidFill>
            <a:headEnd type="triangl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err="1"/>
              <a:t>channelOutBound</a:t>
            </a:r>
            <a:endParaRPr kumimoji="1" lang="en-US" altLang="zh-CN" dirty="0"/>
          </a:p>
          <a:p>
            <a:pPr algn="ctr"/>
            <a:r>
              <a:rPr kumimoji="1" lang="en-US" altLang="zh-CN" dirty="0"/>
              <a:t>Handler</a:t>
            </a:r>
            <a:endParaRPr kumimoji="1" lang="zh-CN" altLang="en-US" dirty="0"/>
          </a:p>
        </p:txBody>
      </p:sp>
      <p:cxnSp>
        <p:nvCxnSpPr>
          <p:cNvPr id="32" name="直线箭头连接符 31">
            <a:extLst>
              <a:ext uri="{FF2B5EF4-FFF2-40B4-BE49-F238E27FC236}">
                <a16:creationId xmlns:a16="http://schemas.microsoft.com/office/drawing/2014/main" id="{BEAB7B76-C678-8C47-88A4-EAF7FBFFD137}"/>
              </a:ext>
            </a:extLst>
          </p:cNvPr>
          <p:cNvCxnSpPr>
            <a:cxnSpLocks/>
          </p:cNvCxnSpPr>
          <p:nvPr/>
        </p:nvCxnSpPr>
        <p:spPr>
          <a:xfrm>
            <a:off x="5325035" y="4233584"/>
            <a:ext cx="672050" cy="0"/>
          </a:xfrm>
          <a:prstGeom prst="straightConnector1">
            <a:avLst/>
          </a:prstGeom>
          <a:ln w="50800">
            <a:solidFill>
              <a:schemeClr val="accent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33">
            <a:extLst>
              <a:ext uri="{FF2B5EF4-FFF2-40B4-BE49-F238E27FC236}">
                <a16:creationId xmlns:a16="http://schemas.microsoft.com/office/drawing/2014/main" id="{544B1C2F-3BA1-904F-853B-BB64D0D39B91}"/>
              </a:ext>
            </a:extLst>
          </p:cNvPr>
          <p:cNvSpPr txBox="1"/>
          <p:nvPr/>
        </p:nvSpPr>
        <p:spPr>
          <a:xfrm>
            <a:off x="4675398" y="5049603"/>
            <a:ext cx="2061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ChannelPipeline</a:t>
            </a:r>
            <a:endParaRPr kumimoji="1" lang="zh-CN" altLang="en-US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50D4ED64-0C24-8545-90BD-37A07C697B4A}"/>
              </a:ext>
            </a:extLst>
          </p:cNvPr>
          <p:cNvSpPr/>
          <p:nvPr/>
        </p:nvSpPr>
        <p:spPr>
          <a:xfrm>
            <a:off x="385786" y="5109653"/>
            <a:ext cx="1900518" cy="618564"/>
          </a:xfrm>
          <a:prstGeom prst="rect">
            <a:avLst/>
          </a:prstGeom>
          <a:solidFill>
            <a:srgbClr val="134B8F"/>
          </a:solidFill>
          <a:ln w="2540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/>
              <a:t>Channel</a:t>
            </a:r>
            <a:endParaRPr kumimoji="1" lang="zh-CN" altLang="en-US"/>
          </a:p>
        </p:txBody>
      </p:sp>
      <p:sp>
        <p:nvSpPr>
          <p:cNvPr id="38" name="七边形 37">
            <a:extLst>
              <a:ext uri="{FF2B5EF4-FFF2-40B4-BE49-F238E27FC236}">
                <a16:creationId xmlns:a16="http://schemas.microsoft.com/office/drawing/2014/main" id="{748D94C3-6776-184F-8805-DDB29CE83573}"/>
              </a:ext>
            </a:extLst>
          </p:cNvPr>
          <p:cNvSpPr/>
          <p:nvPr/>
        </p:nvSpPr>
        <p:spPr>
          <a:xfrm>
            <a:off x="9376779" y="3418685"/>
            <a:ext cx="1264024" cy="576215"/>
          </a:xfrm>
          <a:prstGeom prst="heptagon">
            <a:avLst/>
          </a:prstGeom>
          <a:solidFill>
            <a:srgbClr val="134B8F"/>
          </a:solidFill>
          <a:ln>
            <a:solidFill>
              <a:srgbClr val="134B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/>
              <a:t>ByteBuf</a:t>
            </a:r>
            <a:endParaRPr kumimoji="1" lang="zh-CN" altLang="en-US"/>
          </a:p>
        </p:txBody>
      </p:sp>
      <p:sp>
        <p:nvSpPr>
          <p:cNvPr id="39" name="椭圆 38">
            <a:extLst>
              <a:ext uri="{FF2B5EF4-FFF2-40B4-BE49-F238E27FC236}">
                <a16:creationId xmlns:a16="http://schemas.microsoft.com/office/drawing/2014/main" id="{8645D8BA-3BF0-E94F-B9EF-2AA3B426294D}"/>
              </a:ext>
            </a:extLst>
          </p:cNvPr>
          <p:cNvSpPr/>
          <p:nvPr/>
        </p:nvSpPr>
        <p:spPr>
          <a:xfrm>
            <a:off x="1255362" y="2716306"/>
            <a:ext cx="761697" cy="537881"/>
          </a:xfrm>
          <a:prstGeom prst="ellipse">
            <a:avLst/>
          </a:prstGeom>
          <a:solidFill>
            <a:srgbClr val="134B8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/>
              <a:t>in</a:t>
            </a:r>
            <a:endParaRPr kumimoji="1" lang="zh-CN" altLang="en-US"/>
          </a:p>
        </p:txBody>
      </p:sp>
      <p:sp>
        <p:nvSpPr>
          <p:cNvPr id="40" name="椭圆 39">
            <a:extLst>
              <a:ext uri="{FF2B5EF4-FFF2-40B4-BE49-F238E27FC236}">
                <a16:creationId xmlns:a16="http://schemas.microsoft.com/office/drawing/2014/main" id="{FBD6C446-5C22-B941-8DB1-2FBFB39CD456}"/>
              </a:ext>
            </a:extLst>
          </p:cNvPr>
          <p:cNvSpPr/>
          <p:nvPr/>
        </p:nvSpPr>
        <p:spPr>
          <a:xfrm>
            <a:off x="8479989" y="3938217"/>
            <a:ext cx="752884" cy="545723"/>
          </a:xfrm>
          <a:prstGeom prst="ellipse">
            <a:avLst/>
          </a:prstGeom>
          <a:solidFill>
            <a:srgbClr val="134B8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out</a:t>
            </a:r>
            <a:endParaRPr kumimoji="1" lang="zh-CN" altLang="en-US" dirty="0"/>
          </a:p>
        </p:txBody>
      </p:sp>
      <p:cxnSp>
        <p:nvCxnSpPr>
          <p:cNvPr id="41" name="直线箭头连接符 40">
            <a:extLst>
              <a:ext uri="{FF2B5EF4-FFF2-40B4-BE49-F238E27FC236}">
                <a16:creationId xmlns:a16="http://schemas.microsoft.com/office/drawing/2014/main" id="{7C5E6253-A581-B44E-B3D6-6817EF88E5D6}"/>
              </a:ext>
            </a:extLst>
          </p:cNvPr>
          <p:cNvCxnSpPr>
            <a:cxnSpLocks/>
          </p:cNvCxnSpPr>
          <p:nvPr/>
        </p:nvCxnSpPr>
        <p:spPr>
          <a:xfrm>
            <a:off x="7897603" y="4233584"/>
            <a:ext cx="672050" cy="0"/>
          </a:xfrm>
          <a:prstGeom prst="straightConnector1">
            <a:avLst/>
          </a:prstGeom>
          <a:ln w="50800">
            <a:solidFill>
              <a:schemeClr val="accent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线箭头连接符 43">
            <a:extLst>
              <a:ext uri="{FF2B5EF4-FFF2-40B4-BE49-F238E27FC236}">
                <a16:creationId xmlns:a16="http://schemas.microsoft.com/office/drawing/2014/main" id="{5D839390-4783-A640-A975-5759ADC8FC8B}"/>
              </a:ext>
            </a:extLst>
          </p:cNvPr>
          <p:cNvCxnSpPr>
            <a:cxnSpLocks/>
          </p:cNvCxnSpPr>
          <p:nvPr/>
        </p:nvCxnSpPr>
        <p:spPr>
          <a:xfrm>
            <a:off x="1882588" y="2985246"/>
            <a:ext cx="672050" cy="0"/>
          </a:xfrm>
          <a:prstGeom prst="straightConnector1">
            <a:avLst/>
          </a:prstGeom>
          <a:ln w="508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弧 47">
            <a:extLst>
              <a:ext uri="{FF2B5EF4-FFF2-40B4-BE49-F238E27FC236}">
                <a16:creationId xmlns:a16="http://schemas.microsoft.com/office/drawing/2014/main" id="{4FE91ED7-6183-BF4E-9021-B17A96714B5B}"/>
              </a:ext>
            </a:extLst>
          </p:cNvPr>
          <p:cNvSpPr/>
          <p:nvPr/>
        </p:nvSpPr>
        <p:spPr>
          <a:xfrm flipH="1">
            <a:off x="549542" y="3025588"/>
            <a:ext cx="1494409" cy="4235823"/>
          </a:xfrm>
          <a:prstGeom prst="arc">
            <a:avLst/>
          </a:prstGeom>
          <a:ln w="50800"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0" name="弧 49">
            <a:extLst>
              <a:ext uri="{FF2B5EF4-FFF2-40B4-BE49-F238E27FC236}">
                <a16:creationId xmlns:a16="http://schemas.microsoft.com/office/drawing/2014/main" id="{332BAB0F-B6AE-3A49-8DB7-26A8F0576519}"/>
              </a:ext>
            </a:extLst>
          </p:cNvPr>
          <p:cNvSpPr/>
          <p:nvPr/>
        </p:nvSpPr>
        <p:spPr>
          <a:xfrm rot="14351893">
            <a:off x="3239504" y="2650470"/>
            <a:ext cx="236598" cy="3344362"/>
          </a:xfrm>
          <a:prstGeom prst="arc">
            <a:avLst/>
          </a:prstGeom>
          <a:ln w="50800"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940129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Netty </a:t>
            </a:r>
            <a:r>
              <a:rPr kumimoji="1" lang="zh-CN" altLang="en-US"/>
              <a:t>应用程序典型示例</a:t>
            </a:r>
            <a:endParaRPr kumimoji="1" lang="zh-CN" altLang="en-US" dirty="0"/>
          </a:p>
        </p:txBody>
      </p:sp>
      <p:sp>
        <p:nvSpPr>
          <p:cNvPr id="4" name="圆角矩形 3">
            <a:extLst>
              <a:ext uri="{FF2B5EF4-FFF2-40B4-BE49-F238E27FC236}">
                <a16:creationId xmlns:a16="http://schemas.microsoft.com/office/drawing/2014/main" id="{0579766E-5A4A-9D4F-A71E-83FC1780A191}"/>
              </a:ext>
            </a:extLst>
          </p:cNvPr>
          <p:cNvSpPr/>
          <p:nvPr/>
        </p:nvSpPr>
        <p:spPr>
          <a:xfrm>
            <a:off x="1470515" y="2133600"/>
            <a:ext cx="8390661" cy="3012141"/>
          </a:xfrm>
          <a:prstGeom prst="roundRect">
            <a:avLst/>
          </a:prstGeom>
          <a:noFill/>
          <a:ln w="38100">
            <a:solidFill>
              <a:srgbClr val="134B8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011893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2602BD9-ECFE-3245-8823-528423CCF000}"/>
              </a:ext>
            </a:extLst>
          </p:cNvPr>
          <p:cNvSpPr/>
          <p:nvPr/>
        </p:nvSpPr>
        <p:spPr>
          <a:xfrm>
            <a:off x="2420470" y="2716307"/>
            <a:ext cx="1900518" cy="618564"/>
          </a:xfrm>
          <a:prstGeom prst="rect">
            <a:avLst/>
          </a:prstGeom>
          <a:solidFill>
            <a:srgbClr val="134B8F"/>
          </a:solidFill>
          <a:ln>
            <a:solidFill>
              <a:srgbClr val="134B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/>
              <a:t>拆包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EAA17D2C-AF09-5E4C-9E46-FC1303B3FFB2}"/>
              </a:ext>
            </a:extLst>
          </p:cNvPr>
          <p:cNvSpPr/>
          <p:nvPr/>
        </p:nvSpPr>
        <p:spPr>
          <a:xfrm>
            <a:off x="5019932" y="2716307"/>
            <a:ext cx="1900518" cy="618564"/>
          </a:xfrm>
          <a:prstGeom prst="rect">
            <a:avLst/>
          </a:prstGeom>
          <a:solidFill>
            <a:srgbClr val="134B8F"/>
          </a:solidFill>
          <a:ln>
            <a:solidFill>
              <a:srgbClr val="134B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/>
              <a:t>解码</a:t>
            </a:r>
          </a:p>
        </p:txBody>
      </p:sp>
      <p:cxnSp>
        <p:nvCxnSpPr>
          <p:cNvPr id="9" name="直线箭头连接符 8">
            <a:extLst>
              <a:ext uri="{FF2B5EF4-FFF2-40B4-BE49-F238E27FC236}">
                <a16:creationId xmlns:a16="http://schemas.microsoft.com/office/drawing/2014/main" id="{4D05F39C-8804-644A-A55D-FD9C4ECC0D1B}"/>
              </a:ext>
            </a:extLst>
          </p:cNvPr>
          <p:cNvCxnSpPr>
            <a:cxnSpLocks/>
          </p:cNvCxnSpPr>
          <p:nvPr/>
        </p:nvCxnSpPr>
        <p:spPr>
          <a:xfrm>
            <a:off x="4347882" y="3025589"/>
            <a:ext cx="672050" cy="0"/>
          </a:xfrm>
          <a:prstGeom prst="straightConnector1">
            <a:avLst/>
          </a:prstGeom>
          <a:ln w="508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>
            <a:extLst>
              <a:ext uri="{FF2B5EF4-FFF2-40B4-BE49-F238E27FC236}">
                <a16:creationId xmlns:a16="http://schemas.microsoft.com/office/drawing/2014/main" id="{6BB4350B-9F13-F94E-85EA-47F4F1A6D8CA}"/>
              </a:ext>
            </a:extLst>
          </p:cNvPr>
          <p:cNvSpPr/>
          <p:nvPr/>
        </p:nvSpPr>
        <p:spPr>
          <a:xfrm>
            <a:off x="7619394" y="2716307"/>
            <a:ext cx="1900518" cy="618564"/>
          </a:xfrm>
          <a:prstGeom prst="rect">
            <a:avLst/>
          </a:prstGeom>
          <a:solidFill>
            <a:srgbClr val="134B8F"/>
          </a:solidFill>
          <a:ln>
            <a:solidFill>
              <a:srgbClr val="134B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/>
              <a:t>业务链</a:t>
            </a:r>
            <a:r>
              <a:rPr kumimoji="1" lang="en-US" altLang="zh-CN"/>
              <a:t>…</a:t>
            </a:r>
            <a:endParaRPr kumimoji="1" lang="zh-CN" altLang="en-US"/>
          </a:p>
        </p:txBody>
      </p:sp>
      <p:cxnSp>
        <p:nvCxnSpPr>
          <p:cNvPr id="26" name="直线箭头连接符 25">
            <a:extLst>
              <a:ext uri="{FF2B5EF4-FFF2-40B4-BE49-F238E27FC236}">
                <a16:creationId xmlns:a16="http://schemas.microsoft.com/office/drawing/2014/main" id="{A776C438-D296-124C-876F-88EC550D4AA8}"/>
              </a:ext>
            </a:extLst>
          </p:cNvPr>
          <p:cNvCxnSpPr>
            <a:cxnSpLocks/>
          </p:cNvCxnSpPr>
          <p:nvPr/>
        </p:nvCxnSpPr>
        <p:spPr>
          <a:xfrm>
            <a:off x="6947344" y="3025589"/>
            <a:ext cx="672050" cy="0"/>
          </a:xfrm>
          <a:prstGeom prst="straightConnector1">
            <a:avLst/>
          </a:prstGeom>
          <a:ln w="508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 30">
            <a:extLst>
              <a:ext uri="{FF2B5EF4-FFF2-40B4-BE49-F238E27FC236}">
                <a16:creationId xmlns:a16="http://schemas.microsoft.com/office/drawing/2014/main" id="{B25E2CB6-0305-5242-8199-4A52211FD8E8}"/>
              </a:ext>
            </a:extLst>
          </p:cNvPr>
          <p:cNvSpPr/>
          <p:nvPr/>
        </p:nvSpPr>
        <p:spPr>
          <a:xfrm>
            <a:off x="5019932" y="3931024"/>
            <a:ext cx="1900518" cy="618564"/>
          </a:xfrm>
          <a:prstGeom prst="rect">
            <a:avLst/>
          </a:prstGeom>
          <a:solidFill>
            <a:srgbClr val="134B8F"/>
          </a:solidFill>
          <a:ln>
            <a:solidFill>
              <a:srgbClr val="134B8F"/>
            </a:solidFill>
            <a:headEnd type="triangl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/>
              <a:t>编码</a:t>
            </a:r>
          </a:p>
        </p:txBody>
      </p:sp>
    </p:spTree>
    <p:extLst>
      <p:ext uri="{BB962C8B-B14F-4D97-AF65-F5344CB8AC3E}">
        <p14:creationId xmlns:p14="http://schemas.microsoft.com/office/powerpoint/2010/main" val="4008677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Netty </a:t>
            </a:r>
            <a:r>
              <a:rPr kumimoji="1" lang="zh-CN" altLang="en-US"/>
              <a:t>应用程序复杂示例</a:t>
            </a:r>
            <a:endParaRPr kumimoji="1" lang="zh-CN" altLang="en-US" dirty="0"/>
          </a:p>
        </p:txBody>
      </p:sp>
      <p:sp>
        <p:nvSpPr>
          <p:cNvPr id="4" name="圆角矩形 3">
            <a:extLst>
              <a:ext uri="{FF2B5EF4-FFF2-40B4-BE49-F238E27FC236}">
                <a16:creationId xmlns:a16="http://schemas.microsoft.com/office/drawing/2014/main" id="{0579766E-5A4A-9D4F-A71E-83FC1780A191}"/>
              </a:ext>
            </a:extLst>
          </p:cNvPr>
          <p:cNvSpPr/>
          <p:nvPr/>
        </p:nvSpPr>
        <p:spPr>
          <a:xfrm>
            <a:off x="349623" y="2034988"/>
            <a:ext cx="10165977" cy="2913530"/>
          </a:xfrm>
          <a:prstGeom prst="roundRect">
            <a:avLst/>
          </a:prstGeom>
          <a:noFill/>
          <a:ln w="38100">
            <a:solidFill>
              <a:srgbClr val="134B8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011893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2602BD9-ECFE-3245-8823-528423CCF000}"/>
              </a:ext>
            </a:extLst>
          </p:cNvPr>
          <p:cNvSpPr/>
          <p:nvPr/>
        </p:nvSpPr>
        <p:spPr>
          <a:xfrm>
            <a:off x="716094" y="2677429"/>
            <a:ext cx="1228468" cy="618564"/>
          </a:xfrm>
          <a:prstGeom prst="rect">
            <a:avLst/>
          </a:prstGeom>
          <a:solidFill>
            <a:srgbClr val="134B8F"/>
          </a:solidFill>
          <a:ln>
            <a:solidFill>
              <a:srgbClr val="134B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/>
              <a:t>IP</a:t>
            </a:r>
            <a:r>
              <a:rPr kumimoji="1" lang="zh-CN" altLang="en-US"/>
              <a:t> 限制</a:t>
            </a:r>
            <a:endParaRPr kumimoji="1" lang="en-US" altLang="zh-CN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E26E81C-13A6-3444-8C9F-4A08BB5C220D}"/>
              </a:ext>
            </a:extLst>
          </p:cNvPr>
          <p:cNvSpPr/>
          <p:nvPr/>
        </p:nvSpPr>
        <p:spPr>
          <a:xfrm>
            <a:off x="2328300" y="2695801"/>
            <a:ext cx="1228468" cy="618564"/>
          </a:xfrm>
          <a:prstGeom prst="rect">
            <a:avLst/>
          </a:prstGeom>
          <a:solidFill>
            <a:srgbClr val="134B8F"/>
          </a:solidFill>
          <a:ln>
            <a:solidFill>
              <a:srgbClr val="134B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/>
              <a:t>流控统计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E23ABA30-6DE2-E843-AAE3-77937D40EF49}"/>
              </a:ext>
            </a:extLst>
          </p:cNvPr>
          <p:cNvSpPr/>
          <p:nvPr/>
        </p:nvSpPr>
        <p:spPr>
          <a:xfrm>
            <a:off x="3979040" y="2695801"/>
            <a:ext cx="1228468" cy="618564"/>
          </a:xfrm>
          <a:prstGeom prst="rect">
            <a:avLst/>
          </a:prstGeom>
          <a:solidFill>
            <a:srgbClr val="134B8F"/>
          </a:solidFill>
          <a:ln>
            <a:solidFill>
              <a:srgbClr val="134B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/>
              <a:t>解密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91FB75B8-0F3C-364B-94D9-DE1BE337DBD9}"/>
              </a:ext>
            </a:extLst>
          </p:cNvPr>
          <p:cNvSpPr/>
          <p:nvPr/>
        </p:nvSpPr>
        <p:spPr>
          <a:xfrm>
            <a:off x="5625352" y="2694674"/>
            <a:ext cx="1228468" cy="618564"/>
          </a:xfrm>
          <a:prstGeom prst="rect">
            <a:avLst/>
          </a:prstGeom>
          <a:solidFill>
            <a:srgbClr val="134B8F"/>
          </a:solidFill>
          <a:ln>
            <a:solidFill>
              <a:srgbClr val="134B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/>
              <a:t>解压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ADC7AF8A-443D-D540-ACB9-8D96A81AF817}"/>
              </a:ext>
            </a:extLst>
          </p:cNvPr>
          <p:cNvSpPr/>
          <p:nvPr/>
        </p:nvSpPr>
        <p:spPr>
          <a:xfrm>
            <a:off x="3979040" y="3844302"/>
            <a:ext cx="1228468" cy="618564"/>
          </a:xfrm>
          <a:prstGeom prst="rect">
            <a:avLst/>
          </a:prstGeom>
          <a:solidFill>
            <a:srgbClr val="134B8F"/>
          </a:solidFill>
          <a:ln>
            <a:solidFill>
              <a:srgbClr val="134B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/>
              <a:t>加密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A8D7F06F-CDDD-2641-A1C6-17EA306837AD}"/>
              </a:ext>
            </a:extLst>
          </p:cNvPr>
          <p:cNvSpPr/>
          <p:nvPr/>
        </p:nvSpPr>
        <p:spPr>
          <a:xfrm>
            <a:off x="5625352" y="3850050"/>
            <a:ext cx="1228468" cy="618564"/>
          </a:xfrm>
          <a:prstGeom prst="rect">
            <a:avLst/>
          </a:prstGeom>
          <a:solidFill>
            <a:srgbClr val="134B8F"/>
          </a:solidFill>
          <a:ln>
            <a:solidFill>
              <a:srgbClr val="134B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/>
              <a:t>压缩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272F6992-7FBD-BB49-89EE-9A3201DD9DBF}"/>
              </a:ext>
            </a:extLst>
          </p:cNvPr>
          <p:cNvSpPr/>
          <p:nvPr/>
        </p:nvSpPr>
        <p:spPr>
          <a:xfrm>
            <a:off x="8888298" y="2694674"/>
            <a:ext cx="1228468" cy="618564"/>
          </a:xfrm>
          <a:prstGeom prst="rect">
            <a:avLst/>
          </a:prstGeom>
          <a:solidFill>
            <a:srgbClr val="134B8F"/>
          </a:solidFill>
          <a:ln>
            <a:solidFill>
              <a:srgbClr val="134B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/>
              <a:t>业务链</a:t>
            </a:r>
            <a:r>
              <a:rPr kumimoji="1" lang="en-US" altLang="zh-CN"/>
              <a:t>…</a:t>
            </a:r>
            <a:endParaRPr kumimoji="1"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4F993594-7332-0E40-90F5-151987D3F4AB}"/>
              </a:ext>
            </a:extLst>
          </p:cNvPr>
          <p:cNvSpPr/>
          <p:nvPr/>
        </p:nvSpPr>
        <p:spPr>
          <a:xfrm>
            <a:off x="7295332" y="3844301"/>
            <a:ext cx="1228468" cy="618564"/>
          </a:xfrm>
          <a:prstGeom prst="rect">
            <a:avLst/>
          </a:prstGeom>
          <a:solidFill>
            <a:srgbClr val="134B8F"/>
          </a:solidFill>
          <a:ln>
            <a:solidFill>
              <a:srgbClr val="134B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/>
              <a:t>编码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EDF226D1-B60B-9B4F-9C51-B8091C33BFCF}"/>
              </a:ext>
            </a:extLst>
          </p:cNvPr>
          <p:cNvSpPr/>
          <p:nvPr/>
        </p:nvSpPr>
        <p:spPr>
          <a:xfrm>
            <a:off x="7295332" y="2694674"/>
            <a:ext cx="1228468" cy="618564"/>
          </a:xfrm>
          <a:prstGeom prst="rect">
            <a:avLst/>
          </a:prstGeom>
          <a:solidFill>
            <a:srgbClr val="134B8F"/>
          </a:solidFill>
          <a:ln>
            <a:solidFill>
              <a:srgbClr val="134B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/>
              <a:t>解码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380A22B0-61D0-0541-B800-78D1424788A1}"/>
              </a:ext>
            </a:extLst>
          </p:cNvPr>
          <p:cNvSpPr/>
          <p:nvPr/>
        </p:nvSpPr>
        <p:spPr>
          <a:xfrm>
            <a:off x="2318931" y="3844302"/>
            <a:ext cx="1228468" cy="618564"/>
          </a:xfrm>
          <a:prstGeom prst="rect">
            <a:avLst/>
          </a:prstGeom>
          <a:solidFill>
            <a:srgbClr val="134B8F"/>
          </a:solidFill>
          <a:ln>
            <a:solidFill>
              <a:srgbClr val="134B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/>
              <a:t>流控统计</a:t>
            </a:r>
          </a:p>
        </p:txBody>
      </p:sp>
      <p:cxnSp>
        <p:nvCxnSpPr>
          <p:cNvPr id="22" name="直线箭头连接符 21">
            <a:extLst>
              <a:ext uri="{FF2B5EF4-FFF2-40B4-BE49-F238E27FC236}">
                <a16:creationId xmlns:a16="http://schemas.microsoft.com/office/drawing/2014/main" id="{DD0421DF-3DB2-254D-A054-8EBEEFA24974}"/>
              </a:ext>
            </a:extLst>
          </p:cNvPr>
          <p:cNvCxnSpPr>
            <a:cxnSpLocks/>
          </p:cNvCxnSpPr>
          <p:nvPr/>
        </p:nvCxnSpPr>
        <p:spPr>
          <a:xfrm>
            <a:off x="1886523" y="3003956"/>
            <a:ext cx="559266" cy="0"/>
          </a:xfrm>
          <a:prstGeom prst="straightConnector1">
            <a:avLst/>
          </a:prstGeom>
          <a:ln w="508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线箭头连接符 22">
            <a:extLst>
              <a:ext uri="{FF2B5EF4-FFF2-40B4-BE49-F238E27FC236}">
                <a16:creationId xmlns:a16="http://schemas.microsoft.com/office/drawing/2014/main" id="{9E6A7668-D74A-7440-B2F7-760A0F1F0B92}"/>
              </a:ext>
            </a:extLst>
          </p:cNvPr>
          <p:cNvCxnSpPr>
            <a:cxnSpLocks/>
          </p:cNvCxnSpPr>
          <p:nvPr/>
        </p:nvCxnSpPr>
        <p:spPr>
          <a:xfrm>
            <a:off x="3498881" y="3003956"/>
            <a:ext cx="559266" cy="0"/>
          </a:xfrm>
          <a:prstGeom prst="straightConnector1">
            <a:avLst/>
          </a:prstGeom>
          <a:ln w="508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线箭头连接符 23">
            <a:extLst>
              <a:ext uri="{FF2B5EF4-FFF2-40B4-BE49-F238E27FC236}">
                <a16:creationId xmlns:a16="http://schemas.microsoft.com/office/drawing/2014/main" id="{43450852-8E73-EF4F-8279-0993ABF36D11}"/>
              </a:ext>
            </a:extLst>
          </p:cNvPr>
          <p:cNvCxnSpPr>
            <a:cxnSpLocks/>
          </p:cNvCxnSpPr>
          <p:nvPr/>
        </p:nvCxnSpPr>
        <p:spPr>
          <a:xfrm>
            <a:off x="5163122" y="3003956"/>
            <a:ext cx="559266" cy="0"/>
          </a:xfrm>
          <a:prstGeom prst="straightConnector1">
            <a:avLst/>
          </a:prstGeom>
          <a:ln w="508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线箭头连接符 26">
            <a:extLst>
              <a:ext uri="{FF2B5EF4-FFF2-40B4-BE49-F238E27FC236}">
                <a16:creationId xmlns:a16="http://schemas.microsoft.com/office/drawing/2014/main" id="{90D470C3-8A84-0B48-AF76-F1D851D0AA2B}"/>
              </a:ext>
            </a:extLst>
          </p:cNvPr>
          <p:cNvCxnSpPr>
            <a:cxnSpLocks/>
          </p:cNvCxnSpPr>
          <p:nvPr/>
        </p:nvCxnSpPr>
        <p:spPr>
          <a:xfrm>
            <a:off x="6833102" y="3013700"/>
            <a:ext cx="559266" cy="0"/>
          </a:xfrm>
          <a:prstGeom prst="straightConnector1">
            <a:avLst/>
          </a:prstGeom>
          <a:ln w="508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线箭头连接符 27">
            <a:extLst>
              <a:ext uri="{FF2B5EF4-FFF2-40B4-BE49-F238E27FC236}">
                <a16:creationId xmlns:a16="http://schemas.microsoft.com/office/drawing/2014/main" id="{17D5127B-5B89-9243-AFF1-69295CB96366}"/>
              </a:ext>
            </a:extLst>
          </p:cNvPr>
          <p:cNvCxnSpPr>
            <a:cxnSpLocks/>
          </p:cNvCxnSpPr>
          <p:nvPr/>
        </p:nvCxnSpPr>
        <p:spPr>
          <a:xfrm>
            <a:off x="8443997" y="3013700"/>
            <a:ext cx="559266" cy="0"/>
          </a:xfrm>
          <a:prstGeom prst="straightConnector1">
            <a:avLst/>
          </a:prstGeom>
          <a:ln w="508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线箭头连接符 28">
            <a:extLst>
              <a:ext uri="{FF2B5EF4-FFF2-40B4-BE49-F238E27FC236}">
                <a16:creationId xmlns:a16="http://schemas.microsoft.com/office/drawing/2014/main" id="{C082150B-925B-8640-AFCC-14BE15673122}"/>
              </a:ext>
            </a:extLst>
          </p:cNvPr>
          <p:cNvCxnSpPr>
            <a:cxnSpLocks/>
          </p:cNvCxnSpPr>
          <p:nvPr/>
        </p:nvCxnSpPr>
        <p:spPr>
          <a:xfrm flipH="1">
            <a:off x="6804044" y="4153583"/>
            <a:ext cx="588324" cy="0"/>
          </a:xfrm>
          <a:prstGeom prst="straightConnector1">
            <a:avLst/>
          </a:prstGeom>
          <a:ln w="508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线箭头连接符 32">
            <a:extLst>
              <a:ext uri="{FF2B5EF4-FFF2-40B4-BE49-F238E27FC236}">
                <a16:creationId xmlns:a16="http://schemas.microsoft.com/office/drawing/2014/main" id="{9EA3D358-4698-8E4E-9585-EA4990B7F544}"/>
              </a:ext>
            </a:extLst>
          </p:cNvPr>
          <p:cNvCxnSpPr>
            <a:cxnSpLocks/>
          </p:cNvCxnSpPr>
          <p:nvPr/>
        </p:nvCxnSpPr>
        <p:spPr>
          <a:xfrm flipH="1">
            <a:off x="5134064" y="4165472"/>
            <a:ext cx="588324" cy="0"/>
          </a:xfrm>
          <a:prstGeom prst="straightConnector1">
            <a:avLst/>
          </a:prstGeom>
          <a:ln w="508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线箭头连接符 33">
            <a:extLst>
              <a:ext uri="{FF2B5EF4-FFF2-40B4-BE49-F238E27FC236}">
                <a16:creationId xmlns:a16="http://schemas.microsoft.com/office/drawing/2014/main" id="{29F18B0F-67C3-F24B-9750-8A7DEB703886}"/>
              </a:ext>
            </a:extLst>
          </p:cNvPr>
          <p:cNvCxnSpPr>
            <a:cxnSpLocks/>
          </p:cNvCxnSpPr>
          <p:nvPr/>
        </p:nvCxnSpPr>
        <p:spPr>
          <a:xfrm flipH="1">
            <a:off x="3469823" y="4165472"/>
            <a:ext cx="588324" cy="0"/>
          </a:xfrm>
          <a:prstGeom prst="straightConnector1">
            <a:avLst/>
          </a:prstGeom>
          <a:ln w="508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27256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Netty </a:t>
            </a:r>
            <a:r>
              <a:rPr kumimoji="1" lang="zh-CN" altLang="en-US"/>
              <a:t>自带 </a:t>
            </a:r>
            <a:r>
              <a:rPr kumimoji="1" lang="en-US" altLang="zh-CN"/>
              <a:t>Handler</a:t>
            </a:r>
            <a:endParaRPr kumimoji="1" lang="zh-CN" altLang="en-US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0D965FE1-EE12-A449-8534-A813DEB5ABA1}"/>
              </a:ext>
            </a:extLst>
          </p:cNvPr>
          <p:cNvSpPr/>
          <p:nvPr/>
        </p:nvSpPr>
        <p:spPr>
          <a:xfrm>
            <a:off x="858705" y="2682004"/>
            <a:ext cx="2591882" cy="502024"/>
          </a:xfrm>
          <a:prstGeom prst="rect">
            <a:avLst/>
          </a:prstGeom>
          <a:solidFill>
            <a:srgbClr val="134B8F"/>
          </a:solidFill>
          <a:ln>
            <a:solidFill>
              <a:srgbClr val="134B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>
                <a:latin typeface="Microsoft YaHei" panose="020B0503020204020204" pitchFamily="34" charset="-122"/>
                <a:ea typeface="Microsoft YaHei" panose="020B0503020204020204" pitchFamily="34" charset="-122"/>
              </a:rPr>
              <a:t>FixedLengthFrameDecoder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76A0DE0-BE02-C64B-9B3A-EDDDC620ACD9}"/>
              </a:ext>
            </a:extLst>
          </p:cNvPr>
          <p:cNvSpPr txBox="1"/>
          <p:nvPr/>
        </p:nvSpPr>
        <p:spPr>
          <a:xfrm>
            <a:off x="1625188" y="1984109"/>
            <a:ext cx="1081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>
                <a:solidFill>
                  <a:srgbClr val="134B8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拆包器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04C1CCA5-1456-9C48-A2E1-3DBFF0B5E287}"/>
              </a:ext>
            </a:extLst>
          </p:cNvPr>
          <p:cNvSpPr txBox="1"/>
          <p:nvPr/>
        </p:nvSpPr>
        <p:spPr>
          <a:xfrm>
            <a:off x="4343194" y="2003547"/>
            <a:ext cx="1081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>
                <a:solidFill>
                  <a:srgbClr val="134B8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协议栈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BBEEAB58-6F43-DA43-AE28-1377831EC589}"/>
              </a:ext>
            </a:extLst>
          </p:cNvPr>
          <p:cNvSpPr txBox="1"/>
          <p:nvPr/>
        </p:nvSpPr>
        <p:spPr>
          <a:xfrm>
            <a:off x="8501117" y="1984109"/>
            <a:ext cx="1081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>
                <a:solidFill>
                  <a:srgbClr val="134B8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工具</a:t>
            </a: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85290B68-8B24-E943-B4FD-87347A102D34}"/>
              </a:ext>
            </a:extLst>
          </p:cNvPr>
          <p:cNvSpPr/>
          <p:nvPr/>
        </p:nvSpPr>
        <p:spPr>
          <a:xfrm>
            <a:off x="858705" y="3462464"/>
            <a:ext cx="2591882" cy="502024"/>
          </a:xfrm>
          <a:prstGeom prst="rect">
            <a:avLst/>
          </a:prstGeom>
          <a:solidFill>
            <a:srgbClr val="134B8F"/>
          </a:solidFill>
          <a:ln>
            <a:solidFill>
              <a:srgbClr val="134B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>
                <a:latin typeface="Microsoft YaHei" panose="020B0503020204020204" pitchFamily="34" charset="-122"/>
                <a:ea typeface="Microsoft YaHei" panose="020B0503020204020204" pitchFamily="34" charset="-122"/>
              </a:rPr>
              <a:t>LengthFieldBasedFrameDecoder</a:t>
            </a: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26D1465D-9EDD-554F-86E8-6D4E4AF45664}"/>
              </a:ext>
            </a:extLst>
          </p:cNvPr>
          <p:cNvSpPr/>
          <p:nvPr/>
        </p:nvSpPr>
        <p:spPr>
          <a:xfrm>
            <a:off x="858705" y="4242924"/>
            <a:ext cx="2591882" cy="502024"/>
          </a:xfrm>
          <a:prstGeom prst="rect">
            <a:avLst/>
          </a:prstGeom>
          <a:solidFill>
            <a:srgbClr val="134B8F"/>
          </a:solidFill>
          <a:ln>
            <a:solidFill>
              <a:srgbClr val="134B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CN" sz="1300">
                <a:latin typeface="Microsoft YaHei" panose="020B0503020204020204" pitchFamily="34" charset="-122"/>
                <a:ea typeface="Microsoft YaHei" panose="020B0503020204020204" pitchFamily="34" charset="-122"/>
              </a:rPr>
              <a:t>DelimiterBasedFrameDecoder</a:t>
            </a:r>
            <a:endParaRPr kumimoji="1" lang="en-US" altLang="zh-CN" sz="13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E764C8BC-F027-FB4C-B7AC-D8CE4AA486FA}"/>
              </a:ext>
            </a:extLst>
          </p:cNvPr>
          <p:cNvSpPr/>
          <p:nvPr/>
        </p:nvSpPr>
        <p:spPr>
          <a:xfrm>
            <a:off x="858705" y="5023384"/>
            <a:ext cx="2591882" cy="502024"/>
          </a:xfrm>
          <a:prstGeom prst="rect">
            <a:avLst/>
          </a:prstGeom>
          <a:solidFill>
            <a:srgbClr val="134B8F"/>
          </a:solidFill>
          <a:ln>
            <a:solidFill>
              <a:srgbClr val="134B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CN" sz="1400">
                <a:latin typeface="Microsoft YaHei" panose="020B0503020204020204" pitchFamily="34" charset="-122"/>
                <a:ea typeface="Microsoft YaHei" panose="020B0503020204020204" pitchFamily="34" charset="-122"/>
              </a:rPr>
              <a:t>LineBasedFrameDecoder</a:t>
            </a:r>
            <a:endParaRPr kumimoji="1" lang="en-US" altLang="zh-CN" sz="1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93E049D5-6819-B942-8B44-C75A5987AF64}"/>
              </a:ext>
            </a:extLst>
          </p:cNvPr>
          <p:cNvSpPr txBox="1"/>
          <p:nvPr/>
        </p:nvSpPr>
        <p:spPr>
          <a:xfrm>
            <a:off x="6539275" y="1984109"/>
            <a:ext cx="1081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>
                <a:solidFill>
                  <a:srgbClr val="134B8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编解码</a:t>
            </a: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73363431-9864-B04F-A0F5-C24CEF86ECC3}"/>
              </a:ext>
            </a:extLst>
          </p:cNvPr>
          <p:cNvSpPr/>
          <p:nvPr/>
        </p:nvSpPr>
        <p:spPr>
          <a:xfrm>
            <a:off x="6474281" y="3711530"/>
            <a:ext cx="1211318" cy="340214"/>
          </a:xfrm>
          <a:prstGeom prst="rect">
            <a:avLst/>
          </a:prstGeom>
          <a:solidFill>
            <a:srgbClr val="134B8F"/>
          </a:solidFill>
          <a:ln>
            <a:solidFill>
              <a:srgbClr val="134B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>
                <a:latin typeface="Microsoft YaHei" panose="020B0503020204020204" pitchFamily="34" charset="-122"/>
                <a:ea typeface="Microsoft YaHei" panose="020B0503020204020204" pitchFamily="34" charset="-122"/>
              </a:rPr>
              <a:t>base64</a:t>
            </a: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0DBAD0BD-3EB3-6D46-9B5C-1A83FF2DFCD1}"/>
              </a:ext>
            </a:extLst>
          </p:cNvPr>
          <p:cNvSpPr/>
          <p:nvPr/>
        </p:nvSpPr>
        <p:spPr>
          <a:xfrm>
            <a:off x="6474281" y="5367359"/>
            <a:ext cx="1211318" cy="340214"/>
          </a:xfrm>
          <a:prstGeom prst="rect">
            <a:avLst/>
          </a:prstGeom>
          <a:solidFill>
            <a:srgbClr val="134B8F"/>
          </a:solidFill>
          <a:ln>
            <a:solidFill>
              <a:srgbClr val="134B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>
                <a:latin typeface="Microsoft YaHei" panose="020B0503020204020204" pitchFamily="34" charset="-122"/>
                <a:ea typeface="Microsoft YaHei" panose="020B0503020204020204" pitchFamily="34" charset="-122"/>
              </a:rPr>
              <a:t>marshalling</a:t>
            </a: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D9BCC893-F74F-824C-9765-8B3775FDA1E9}"/>
              </a:ext>
            </a:extLst>
          </p:cNvPr>
          <p:cNvSpPr/>
          <p:nvPr/>
        </p:nvSpPr>
        <p:spPr>
          <a:xfrm>
            <a:off x="6474281" y="4263473"/>
            <a:ext cx="1211318" cy="340214"/>
          </a:xfrm>
          <a:prstGeom prst="rect">
            <a:avLst/>
          </a:prstGeom>
          <a:solidFill>
            <a:srgbClr val="134B8F"/>
          </a:solidFill>
          <a:ln>
            <a:solidFill>
              <a:srgbClr val="134B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CN" sz="1400">
                <a:latin typeface="Microsoft YaHei" panose="020B0503020204020204" pitchFamily="34" charset="-122"/>
                <a:ea typeface="Microsoft YaHei" panose="020B0503020204020204" pitchFamily="34" charset="-122"/>
              </a:rPr>
              <a:t>xml</a:t>
            </a:r>
            <a:endParaRPr kumimoji="1" lang="en-US" altLang="zh-CN" sz="1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E90B3436-C43A-694E-B6EF-D331A4455578}"/>
              </a:ext>
            </a:extLst>
          </p:cNvPr>
          <p:cNvSpPr/>
          <p:nvPr/>
        </p:nvSpPr>
        <p:spPr>
          <a:xfrm>
            <a:off x="6474281" y="2607644"/>
            <a:ext cx="1211318" cy="340214"/>
          </a:xfrm>
          <a:prstGeom prst="rect">
            <a:avLst/>
          </a:prstGeom>
          <a:solidFill>
            <a:srgbClr val="134B8F"/>
          </a:solidFill>
          <a:ln>
            <a:solidFill>
              <a:srgbClr val="134B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CN" sz="1400">
                <a:latin typeface="Microsoft YaHei" panose="020B0503020204020204" pitchFamily="34" charset="-122"/>
                <a:ea typeface="Microsoft YaHei" panose="020B0503020204020204" pitchFamily="34" charset="-122"/>
              </a:rPr>
              <a:t>string</a:t>
            </a:r>
            <a:endParaRPr kumimoji="1" lang="en-US" altLang="zh-CN" sz="1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8D612102-E758-0C46-9888-2A51B2424C8A}"/>
              </a:ext>
            </a:extLst>
          </p:cNvPr>
          <p:cNvSpPr/>
          <p:nvPr/>
        </p:nvSpPr>
        <p:spPr>
          <a:xfrm>
            <a:off x="6474281" y="4815416"/>
            <a:ext cx="1211318" cy="340214"/>
          </a:xfrm>
          <a:prstGeom prst="rect">
            <a:avLst/>
          </a:prstGeom>
          <a:solidFill>
            <a:srgbClr val="134B8F"/>
          </a:solidFill>
          <a:ln>
            <a:solidFill>
              <a:srgbClr val="134B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CN" sz="1400">
                <a:latin typeface="Microsoft YaHei" panose="020B0503020204020204" pitchFamily="34" charset="-122"/>
                <a:ea typeface="Microsoft YaHei" panose="020B0503020204020204" pitchFamily="34" charset="-122"/>
              </a:rPr>
              <a:t>protobuf</a:t>
            </a:r>
            <a:endParaRPr kumimoji="1" lang="en-US" altLang="zh-CN" sz="1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C3A8565A-814F-0F4C-BF51-E612FE6CCAA3}"/>
              </a:ext>
            </a:extLst>
          </p:cNvPr>
          <p:cNvSpPr/>
          <p:nvPr/>
        </p:nvSpPr>
        <p:spPr>
          <a:xfrm>
            <a:off x="6474281" y="3159587"/>
            <a:ext cx="1211318" cy="340214"/>
          </a:xfrm>
          <a:prstGeom prst="rect">
            <a:avLst/>
          </a:prstGeom>
          <a:solidFill>
            <a:srgbClr val="134B8F"/>
          </a:solidFill>
          <a:ln>
            <a:solidFill>
              <a:srgbClr val="134B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CN" sz="1400">
                <a:latin typeface="Microsoft YaHei" panose="020B0503020204020204" pitchFamily="34" charset="-122"/>
                <a:ea typeface="Microsoft YaHei" panose="020B0503020204020204" pitchFamily="34" charset="-122"/>
              </a:rPr>
              <a:t>json</a:t>
            </a:r>
            <a:endParaRPr kumimoji="1" lang="en-US" altLang="zh-CN" sz="1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C7FBC55D-FFC5-B34A-AF75-745E5AF9E379}"/>
              </a:ext>
            </a:extLst>
          </p:cNvPr>
          <p:cNvSpPr/>
          <p:nvPr/>
        </p:nvSpPr>
        <p:spPr>
          <a:xfrm>
            <a:off x="6474281" y="5919302"/>
            <a:ext cx="1211318" cy="340214"/>
          </a:xfrm>
          <a:prstGeom prst="rect">
            <a:avLst/>
          </a:prstGeom>
          <a:solidFill>
            <a:srgbClr val="134B8F"/>
          </a:solidFill>
          <a:ln>
            <a:solidFill>
              <a:srgbClr val="134B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CN" sz="1400">
                <a:latin typeface="Microsoft YaHei" panose="020B0503020204020204" pitchFamily="34" charset="-122"/>
                <a:ea typeface="Microsoft YaHei" panose="020B0503020204020204" pitchFamily="34" charset="-122"/>
              </a:rPr>
              <a:t>compress</a:t>
            </a:r>
            <a:endParaRPr kumimoji="1" lang="en-US" altLang="zh-CN" sz="1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4DDA4CE3-C9D2-664D-B14D-D010868CFC51}"/>
              </a:ext>
            </a:extLst>
          </p:cNvPr>
          <p:cNvSpPr/>
          <p:nvPr/>
        </p:nvSpPr>
        <p:spPr>
          <a:xfrm>
            <a:off x="4278201" y="3556566"/>
            <a:ext cx="1211318" cy="340214"/>
          </a:xfrm>
          <a:prstGeom prst="rect">
            <a:avLst/>
          </a:prstGeom>
          <a:solidFill>
            <a:srgbClr val="134B8F"/>
          </a:solidFill>
          <a:ln>
            <a:solidFill>
              <a:srgbClr val="134B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>
                <a:latin typeface="Microsoft YaHei" panose="020B0503020204020204" pitchFamily="34" charset="-122"/>
                <a:ea typeface="Microsoft YaHei" panose="020B0503020204020204" pitchFamily="34" charset="-122"/>
              </a:rPr>
              <a:t>ssl</a:t>
            </a: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5F596927-039C-7F48-B163-D697C9A58BE8}"/>
              </a:ext>
            </a:extLst>
          </p:cNvPr>
          <p:cNvSpPr/>
          <p:nvPr/>
        </p:nvSpPr>
        <p:spPr>
          <a:xfrm>
            <a:off x="4278201" y="4965072"/>
            <a:ext cx="1211318" cy="340214"/>
          </a:xfrm>
          <a:prstGeom prst="rect">
            <a:avLst/>
          </a:prstGeom>
          <a:solidFill>
            <a:srgbClr val="134B8F"/>
          </a:solidFill>
          <a:ln>
            <a:solidFill>
              <a:srgbClr val="134B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>
                <a:latin typeface="Microsoft YaHei" panose="020B0503020204020204" pitchFamily="34" charset="-122"/>
                <a:ea typeface="Microsoft YaHei" panose="020B0503020204020204" pitchFamily="34" charset="-122"/>
              </a:rPr>
              <a:t>memcache</a:t>
            </a: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9AA3F36F-2F1C-5E41-92F2-6B8B97E04F99}"/>
              </a:ext>
            </a:extLst>
          </p:cNvPr>
          <p:cNvSpPr/>
          <p:nvPr/>
        </p:nvSpPr>
        <p:spPr>
          <a:xfrm>
            <a:off x="4278201" y="4026068"/>
            <a:ext cx="1211318" cy="340214"/>
          </a:xfrm>
          <a:prstGeom prst="rect">
            <a:avLst/>
          </a:prstGeom>
          <a:solidFill>
            <a:srgbClr val="134B8F"/>
          </a:solidFill>
          <a:ln>
            <a:solidFill>
              <a:srgbClr val="134B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CN" sz="1400">
                <a:latin typeface="Microsoft YaHei" panose="020B0503020204020204" pitchFamily="34" charset="-122"/>
                <a:ea typeface="Microsoft YaHei" panose="020B0503020204020204" pitchFamily="34" charset="-122"/>
              </a:rPr>
              <a:t>haproxy</a:t>
            </a:r>
            <a:endParaRPr kumimoji="1" lang="en-US" altLang="zh-CN" sz="1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3960E80B-2AFB-9D44-A3C6-0894D9BFCBBA}"/>
              </a:ext>
            </a:extLst>
          </p:cNvPr>
          <p:cNvSpPr/>
          <p:nvPr/>
        </p:nvSpPr>
        <p:spPr>
          <a:xfrm>
            <a:off x="4278201" y="2617562"/>
            <a:ext cx="1211318" cy="340214"/>
          </a:xfrm>
          <a:prstGeom prst="rect">
            <a:avLst/>
          </a:prstGeom>
          <a:solidFill>
            <a:srgbClr val="134B8F"/>
          </a:solidFill>
          <a:ln>
            <a:solidFill>
              <a:srgbClr val="134B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CN" sz="1400">
                <a:latin typeface="Microsoft YaHei" panose="020B0503020204020204" pitchFamily="34" charset="-122"/>
                <a:ea typeface="Microsoft YaHei" panose="020B0503020204020204" pitchFamily="34" charset="-122"/>
              </a:rPr>
              <a:t>http(2)</a:t>
            </a:r>
            <a:endParaRPr kumimoji="1" lang="en-US" altLang="zh-CN" sz="1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240BAB42-BC52-334A-B7B5-0E92D9C8FAC7}"/>
              </a:ext>
            </a:extLst>
          </p:cNvPr>
          <p:cNvSpPr/>
          <p:nvPr/>
        </p:nvSpPr>
        <p:spPr>
          <a:xfrm>
            <a:off x="4278201" y="4495570"/>
            <a:ext cx="1211318" cy="340214"/>
          </a:xfrm>
          <a:prstGeom prst="rect">
            <a:avLst/>
          </a:prstGeom>
          <a:solidFill>
            <a:srgbClr val="134B8F"/>
          </a:solidFill>
          <a:ln>
            <a:solidFill>
              <a:srgbClr val="134B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CN" sz="1400">
                <a:latin typeface="Microsoft YaHei" panose="020B0503020204020204" pitchFamily="34" charset="-122"/>
                <a:ea typeface="Microsoft YaHei" panose="020B0503020204020204" pitchFamily="34" charset="-122"/>
              </a:rPr>
              <a:t>redis</a:t>
            </a:r>
            <a:endParaRPr kumimoji="1" lang="en-US" altLang="zh-CN" sz="1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8C08A7E9-34DE-134D-82AD-41851AED477F}"/>
              </a:ext>
            </a:extLst>
          </p:cNvPr>
          <p:cNvSpPr/>
          <p:nvPr/>
        </p:nvSpPr>
        <p:spPr>
          <a:xfrm>
            <a:off x="4278201" y="3087064"/>
            <a:ext cx="1211318" cy="340214"/>
          </a:xfrm>
          <a:prstGeom prst="rect">
            <a:avLst/>
          </a:prstGeom>
          <a:solidFill>
            <a:srgbClr val="134B8F"/>
          </a:solidFill>
          <a:ln>
            <a:solidFill>
              <a:srgbClr val="134B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CN" sz="1400">
                <a:latin typeface="Microsoft YaHei" panose="020B0503020204020204" pitchFamily="34" charset="-122"/>
                <a:ea typeface="Microsoft YaHei" panose="020B0503020204020204" pitchFamily="34" charset="-122"/>
              </a:rPr>
              <a:t>dns</a:t>
            </a:r>
            <a:endParaRPr kumimoji="1" lang="en-US" altLang="zh-CN" sz="1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0D90BF90-5CEF-6847-A501-6DDC541C61D5}"/>
              </a:ext>
            </a:extLst>
          </p:cNvPr>
          <p:cNvSpPr/>
          <p:nvPr/>
        </p:nvSpPr>
        <p:spPr>
          <a:xfrm>
            <a:off x="4278201" y="5434575"/>
            <a:ext cx="1211318" cy="340214"/>
          </a:xfrm>
          <a:prstGeom prst="rect">
            <a:avLst/>
          </a:prstGeom>
          <a:solidFill>
            <a:srgbClr val="134B8F"/>
          </a:solidFill>
          <a:ln>
            <a:solidFill>
              <a:srgbClr val="134B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CN" sz="1400">
                <a:latin typeface="Microsoft YaHei" panose="020B0503020204020204" pitchFamily="34" charset="-122"/>
                <a:ea typeface="Microsoft YaHei" panose="020B0503020204020204" pitchFamily="34" charset="-122"/>
              </a:rPr>
              <a:t>mqtt</a:t>
            </a:r>
            <a:endParaRPr kumimoji="1" lang="en-US" altLang="zh-CN" sz="1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430BA7DA-7EBC-A246-8DE2-FDE271C519B5}"/>
              </a:ext>
            </a:extLst>
          </p:cNvPr>
          <p:cNvSpPr/>
          <p:nvPr/>
        </p:nvSpPr>
        <p:spPr>
          <a:xfrm>
            <a:off x="4296129" y="6388804"/>
            <a:ext cx="1211318" cy="340214"/>
          </a:xfrm>
          <a:prstGeom prst="rect">
            <a:avLst/>
          </a:prstGeom>
          <a:solidFill>
            <a:srgbClr val="134B8F"/>
          </a:solidFill>
          <a:ln>
            <a:solidFill>
              <a:srgbClr val="134B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>
                <a:latin typeface="Microsoft YaHei" panose="020B0503020204020204" pitchFamily="34" charset="-122"/>
                <a:ea typeface="Microsoft YaHei" panose="020B0503020204020204" pitchFamily="34" charset="-122"/>
              </a:rPr>
              <a:t>Quic…</a:t>
            </a:r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48D873FE-9774-8343-A471-CC99A9524CDA}"/>
              </a:ext>
            </a:extLst>
          </p:cNvPr>
          <p:cNvSpPr/>
          <p:nvPr/>
        </p:nvSpPr>
        <p:spPr>
          <a:xfrm>
            <a:off x="4278200" y="5919302"/>
            <a:ext cx="1211318" cy="340214"/>
          </a:xfrm>
          <a:prstGeom prst="rect">
            <a:avLst/>
          </a:prstGeom>
          <a:solidFill>
            <a:srgbClr val="134B8F"/>
          </a:solidFill>
          <a:ln>
            <a:solidFill>
              <a:srgbClr val="134B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CN" sz="1400">
                <a:latin typeface="Microsoft YaHei" panose="020B0503020204020204" pitchFamily="34" charset="-122"/>
                <a:ea typeface="Microsoft YaHei" panose="020B0503020204020204" pitchFamily="34" charset="-122"/>
              </a:rPr>
              <a:t>stomp</a:t>
            </a:r>
            <a:endParaRPr kumimoji="1" lang="en-US" altLang="zh-CN" sz="1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FAB78CBE-1B29-3745-880C-F2967341AFB0}"/>
              </a:ext>
            </a:extLst>
          </p:cNvPr>
          <p:cNvSpPr/>
          <p:nvPr/>
        </p:nvSpPr>
        <p:spPr>
          <a:xfrm>
            <a:off x="8371129" y="3796584"/>
            <a:ext cx="1511770" cy="340214"/>
          </a:xfrm>
          <a:prstGeom prst="rect">
            <a:avLst/>
          </a:prstGeom>
          <a:solidFill>
            <a:srgbClr val="134B8F"/>
          </a:solidFill>
          <a:ln>
            <a:solidFill>
              <a:srgbClr val="134B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>
                <a:latin typeface="Microsoft YaHei" panose="020B0503020204020204" pitchFamily="34" charset="-122"/>
                <a:ea typeface="Microsoft YaHei" panose="020B0503020204020204" pitchFamily="34" charset="-122"/>
              </a:rPr>
              <a:t>idleHandler</a:t>
            </a:r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582B6BD5-197D-B840-A0B5-966076A47DCD}"/>
              </a:ext>
            </a:extLst>
          </p:cNvPr>
          <p:cNvSpPr/>
          <p:nvPr/>
        </p:nvSpPr>
        <p:spPr>
          <a:xfrm>
            <a:off x="8371129" y="4391054"/>
            <a:ext cx="1511770" cy="340214"/>
          </a:xfrm>
          <a:prstGeom prst="rect">
            <a:avLst/>
          </a:prstGeom>
          <a:solidFill>
            <a:srgbClr val="134B8F"/>
          </a:solidFill>
          <a:ln>
            <a:solidFill>
              <a:srgbClr val="134B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CN" sz="1400">
                <a:latin typeface="Microsoft YaHei" panose="020B0503020204020204" pitchFamily="34" charset="-122"/>
                <a:ea typeface="Microsoft YaHei" panose="020B0503020204020204" pitchFamily="34" charset="-122"/>
              </a:rPr>
              <a:t>traffic</a:t>
            </a:r>
            <a:endParaRPr kumimoji="1" lang="en-US" altLang="zh-CN" sz="1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78424883-9CE4-8045-87B7-14DC8918D7B6}"/>
              </a:ext>
            </a:extLst>
          </p:cNvPr>
          <p:cNvSpPr/>
          <p:nvPr/>
        </p:nvSpPr>
        <p:spPr>
          <a:xfrm>
            <a:off x="8371128" y="2607644"/>
            <a:ext cx="1511771" cy="340214"/>
          </a:xfrm>
          <a:prstGeom prst="rect">
            <a:avLst/>
          </a:prstGeom>
          <a:solidFill>
            <a:srgbClr val="134B8F"/>
          </a:solidFill>
          <a:ln>
            <a:solidFill>
              <a:srgbClr val="134B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CN" sz="1400">
                <a:latin typeface="Microsoft YaHei" panose="020B0503020204020204" pitchFamily="34" charset="-122"/>
                <a:ea typeface="Microsoft YaHei" panose="020B0503020204020204" pitchFamily="34" charset="-122"/>
              </a:rPr>
              <a:t>logging</a:t>
            </a:r>
            <a:endParaRPr kumimoji="1" lang="en-US" altLang="zh-CN" sz="1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68F7D612-577C-8D46-A710-991A541F6E40}"/>
              </a:ext>
            </a:extLst>
          </p:cNvPr>
          <p:cNvSpPr/>
          <p:nvPr/>
        </p:nvSpPr>
        <p:spPr>
          <a:xfrm>
            <a:off x="8371129" y="3202114"/>
            <a:ext cx="1511770" cy="340214"/>
          </a:xfrm>
          <a:prstGeom prst="rect">
            <a:avLst/>
          </a:prstGeom>
          <a:solidFill>
            <a:srgbClr val="134B8F"/>
          </a:solidFill>
          <a:ln>
            <a:solidFill>
              <a:srgbClr val="134B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CN" sz="1400">
                <a:latin typeface="Microsoft YaHei" panose="020B0503020204020204" pitchFamily="34" charset="-122"/>
                <a:ea typeface="Microsoft YaHei" panose="020B0503020204020204" pitchFamily="34" charset="-122"/>
              </a:rPr>
              <a:t>Ip rule</a:t>
            </a:r>
            <a:endParaRPr kumimoji="1" lang="en-US" altLang="zh-CN" sz="1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673BBCA1-4926-2746-93BA-9D18411025E1}"/>
              </a:ext>
            </a:extLst>
          </p:cNvPr>
          <p:cNvSpPr/>
          <p:nvPr/>
        </p:nvSpPr>
        <p:spPr>
          <a:xfrm>
            <a:off x="8371129" y="4985523"/>
            <a:ext cx="1511770" cy="340214"/>
          </a:xfrm>
          <a:prstGeom prst="rect">
            <a:avLst/>
          </a:prstGeom>
          <a:solidFill>
            <a:srgbClr val="134B8F"/>
          </a:solidFill>
          <a:ln>
            <a:solidFill>
              <a:srgbClr val="134B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CN" sz="1200">
                <a:latin typeface="Microsoft YaHei" panose="020B0503020204020204" pitchFamily="34" charset="-122"/>
                <a:ea typeface="Microsoft YaHei" panose="020B0503020204020204" pitchFamily="34" charset="-122"/>
              </a:rPr>
              <a:t>DynamicAddress</a:t>
            </a:r>
            <a:endParaRPr kumimoji="1" lang="en-US" altLang="zh-CN" sz="12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579220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08074" y="3135650"/>
            <a:ext cx="10506003" cy="941399"/>
          </a:xfrm>
        </p:spPr>
        <p:txBody>
          <a:bodyPr>
            <a:noAutofit/>
          </a:bodyPr>
          <a:lstStyle/>
          <a:p>
            <a:pPr algn="ctr"/>
            <a:r>
              <a:rPr kumimoji="1" lang="en-US" altLang="zh-CN" sz="6000" dirty="0"/>
              <a:t>Netty </a:t>
            </a:r>
            <a:r>
              <a:rPr kumimoji="1" lang="zh-CN" altLang="en-US" sz="6000" dirty="0"/>
              <a:t>高性能之道</a:t>
            </a:r>
          </a:p>
        </p:txBody>
      </p:sp>
    </p:spTree>
    <p:extLst>
      <p:ext uri="{BB962C8B-B14F-4D97-AF65-F5344CB8AC3E}">
        <p14:creationId xmlns:p14="http://schemas.microsoft.com/office/powerpoint/2010/main" val="2309851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高性能秘诀之 </a:t>
            </a:r>
            <a:r>
              <a:rPr kumimoji="1" lang="en" altLang="zh-CN"/>
              <a:t>FastThreadLocal</a:t>
            </a:r>
            <a:endParaRPr kumimoji="1" lang="zh-CN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DC5A384D-1978-594F-BCBD-DD261706F4A8}"/>
              </a:ext>
            </a:extLst>
          </p:cNvPr>
          <p:cNvSpPr/>
          <p:nvPr/>
        </p:nvSpPr>
        <p:spPr>
          <a:xfrm>
            <a:off x="3304307" y="2175091"/>
            <a:ext cx="1818409" cy="613064"/>
          </a:xfrm>
          <a:prstGeom prst="rect">
            <a:avLst/>
          </a:prstGeom>
          <a:solidFill>
            <a:srgbClr val="134B8F"/>
          </a:solidFill>
          <a:ln>
            <a:solidFill>
              <a:srgbClr val="134B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/>
              <a:t>threadLocalA</a:t>
            </a:r>
            <a:endParaRPr kumimoji="1"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5523438-8EF5-D945-BA05-B35167AFF01C}"/>
              </a:ext>
            </a:extLst>
          </p:cNvPr>
          <p:cNvSpPr/>
          <p:nvPr/>
        </p:nvSpPr>
        <p:spPr>
          <a:xfrm>
            <a:off x="6641522" y="2175091"/>
            <a:ext cx="1818409" cy="613064"/>
          </a:xfrm>
          <a:prstGeom prst="rect">
            <a:avLst/>
          </a:prstGeom>
          <a:solidFill>
            <a:srgbClr val="134B8F"/>
          </a:solidFill>
          <a:ln>
            <a:solidFill>
              <a:srgbClr val="134B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/>
              <a:t>threadLocalB</a:t>
            </a:r>
            <a:endParaRPr kumimoji="1" lang="zh-CN" altLang="en-US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E1F8E3F0-4DA2-514E-B37A-77699A8A2710}"/>
              </a:ext>
            </a:extLst>
          </p:cNvPr>
          <p:cNvSpPr/>
          <p:nvPr/>
        </p:nvSpPr>
        <p:spPr>
          <a:xfrm>
            <a:off x="1101436" y="3799794"/>
            <a:ext cx="2992582" cy="1039091"/>
          </a:xfrm>
          <a:prstGeom prst="ellipse">
            <a:avLst/>
          </a:prstGeom>
          <a:solidFill>
            <a:srgbClr val="134B8F"/>
          </a:solidFill>
          <a:ln>
            <a:solidFill>
              <a:srgbClr val="134B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圆角矩形 6">
            <a:extLst>
              <a:ext uri="{FF2B5EF4-FFF2-40B4-BE49-F238E27FC236}">
                <a16:creationId xmlns:a16="http://schemas.microsoft.com/office/drawing/2014/main" id="{BCF9B483-0604-2347-88F2-04880998880E}"/>
              </a:ext>
            </a:extLst>
          </p:cNvPr>
          <p:cNvSpPr/>
          <p:nvPr/>
        </p:nvSpPr>
        <p:spPr>
          <a:xfrm>
            <a:off x="1472045" y="4199844"/>
            <a:ext cx="564573" cy="384463"/>
          </a:xfrm>
          <a:prstGeom prst="roundRect">
            <a:avLst/>
          </a:prstGeom>
          <a:solidFill>
            <a:srgbClr val="134B8F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/>
              <a:t>A</a:t>
            </a:r>
            <a:endParaRPr kumimoji="1" lang="zh-CN" altLang="en-US"/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78E72C55-6F4F-754A-92A2-11430A7DB13B}"/>
              </a:ext>
            </a:extLst>
          </p:cNvPr>
          <p:cNvSpPr/>
          <p:nvPr/>
        </p:nvSpPr>
        <p:spPr>
          <a:xfrm>
            <a:off x="2270413" y="4199844"/>
            <a:ext cx="564573" cy="384463"/>
          </a:xfrm>
          <a:prstGeom prst="roundRect">
            <a:avLst/>
          </a:prstGeom>
          <a:solidFill>
            <a:srgbClr val="134B8F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/>
              <a:t>B</a:t>
            </a:r>
            <a:endParaRPr kumimoji="1" lang="zh-CN" altLang="en-US"/>
          </a:p>
        </p:txBody>
      </p:sp>
      <p:sp>
        <p:nvSpPr>
          <p:cNvPr id="9" name="圆角矩形 8">
            <a:extLst>
              <a:ext uri="{FF2B5EF4-FFF2-40B4-BE49-F238E27FC236}">
                <a16:creationId xmlns:a16="http://schemas.microsoft.com/office/drawing/2014/main" id="{99DA92C3-09CF-9042-9E32-D24DC68FF65B}"/>
              </a:ext>
            </a:extLst>
          </p:cNvPr>
          <p:cNvSpPr/>
          <p:nvPr/>
        </p:nvSpPr>
        <p:spPr>
          <a:xfrm>
            <a:off x="3056658" y="4199844"/>
            <a:ext cx="564573" cy="384463"/>
          </a:xfrm>
          <a:prstGeom prst="roundRect">
            <a:avLst/>
          </a:prstGeom>
          <a:solidFill>
            <a:srgbClr val="134B8F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/>
              <a:t>…</a:t>
            </a:r>
            <a:endParaRPr kumimoji="1"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91FF2A9-D541-174C-B56B-428FC3098C1C}"/>
              </a:ext>
            </a:extLst>
          </p:cNvPr>
          <p:cNvSpPr txBox="1"/>
          <p:nvPr/>
        </p:nvSpPr>
        <p:spPr>
          <a:xfrm>
            <a:off x="1963882" y="5358430"/>
            <a:ext cx="1087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Thread1</a:t>
            </a:r>
            <a:endParaRPr kumimoji="1" lang="zh-CN" altLang="en-US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C544CBE0-C99F-304B-ACFF-C1E2CF021C4B}"/>
              </a:ext>
            </a:extLst>
          </p:cNvPr>
          <p:cNvSpPr txBox="1"/>
          <p:nvPr/>
        </p:nvSpPr>
        <p:spPr>
          <a:xfrm>
            <a:off x="5420591" y="5358430"/>
            <a:ext cx="1087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Thread2</a:t>
            </a:r>
            <a:endParaRPr kumimoji="1" lang="zh-CN" altLang="en-US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679BC6DE-AAE3-8446-92EA-95BC42D9C270}"/>
              </a:ext>
            </a:extLst>
          </p:cNvPr>
          <p:cNvSpPr txBox="1"/>
          <p:nvPr/>
        </p:nvSpPr>
        <p:spPr>
          <a:xfrm>
            <a:off x="8646968" y="5358430"/>
            <a:ext cx="1087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Thread3</a:t>
            </a:r>
            <a:endParaRPr kumimoji="1" lang="zh-CN" altLang="en-US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2192CF60-EC4C-014F-A498-7890AB3D876D}"/>
              </a:ext>
            </a:extLst>
          </p:cNvPr>
          <p:cNvSpPr/>
          <p:nvPr/>
        </p:nvSpPr>
        <p:spPr>
          <a:xfrm>
            <a:off x="3549707" y="2938368"/>
            <a:ext cx="11128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index : 0</a:t>
            </a:r>
            <a:endParaRPr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EB58619F-0CD5-1941-9A43-0EB18AD6716A}"/>
              </a:ext>
            </a:extLst>
          </p:cNvPr>
          <p:cNvSpPr/>
          <p:nvPr/>
        </p:nvSpPr>
        <p:spPr>
          <a:xfrm>
            <a:off x="6886922" y="2999749"/>
            <a:ext cx="11128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index : 1</a:t>
            </a:r>
            <a:endParaRPr lang="zh-CN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B1F7E606-B7C6-A147-86FF-1B15C7100C2F}"/>
              </a:ext>
            </a:extLst>
          </p:cNvPr>
          <p:cNvSpPr/>
          <p:nvPr/>
        </p:nvSpPr>
        <p:spPr>
          <a:xfrm>
            <a:off x="1601885" y="3899999"/>
            <a:ext cx="3048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60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endParaRPr lang="zh-CN" altLang="en-US" sz="160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BA991B3E-C03D-CF4D-B70B-4868D485AAAB}"/>
              </a:ext>
            </a:extLst>
          </p:cNvPr>
          <p:cNvSpPr/>
          <p:nvPr/>
        </p:nvSpPr>
        <p:spPr>
          <a:xfrm>
            <a:off x="2424212" y="3852344"/>
            <a:ext cx="3193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endParaRPr lang="zh-CN" altLang="en-US"/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459B8025-C90E-1B49-9022-90CCEB1D85BE}"/>
              </a:ext>
            </a:extLst>
          </p:cNvPr>
          <p:cNvSpPr/>
          <p:nvPr/>
        </p:nvSpPr>
        <p:spPr>
          <a:xfrm>
            <a:off x="4611453" y="3799794"/>
            <a:ext cx="2992582" cy="1039091"/>
          </a:xfrm>
          <a:prstGeom prst="ellipse">
            <a:avLst/>
          </a:prstGeom>
          <a:solidFill>
            <a:srgbClr val="134B8F"/>
          </a:solidFill>
          <a:ln>
            <a:solidFill>
              <a:srgbClr val="134B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8" name="圆角矩形 27">
            <a:extLst>
              <a:ext uri="{FF2B5EF4-FFF2-40B4-BE49-F238E27FC236}">
                <a16:creationId xmlns:a16="http://schemas.microsoft.com/office/drawing/2014/main" id="{BB18C205-6C0C-5946-BFD5-039DA94AF90E}"/>
              </a:ext>
            </a:extLst>
          </p:cNvPr>
          <p:cNvSpPr/>
          <p:nvPr/>
        </p:nvSpPr>
        <p:spPr>
          <a:xfrm>
            <a:off x="4982062" y="4199844"/>
            <a:ext cx="564573" cy="384463"/>
          </a:xfrm>
          <a:prstGeom prst="roundRect">
            <a:avLst/>
          </a:prstGeom>
          <a:solidFill>
            <a:srgbClr val="134B8F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/>
              <a:t>A</a:t>
            </a:r>
            <a:endParaRPr kumimoji="1" lang="zh-CN" altLang="en-US"/>
          </a:p>
        </p:txBody>
      </p:sp>
      <p:sp>
        <p:nvSpPr>
          <p:cNvPr id="29" name="圆角矩形 28">
            <a:extLst>
              <a:ext uri="{FF2B5EF4-FFF2-40B4-BE49-F238E27FC236}">
                <a16:creationId xmlns:a16="http://schemas.microsoft.com/office/drawing/2014/main" id="{B054DE2A-E3BB-314C-9853-33A8CBF17095}"/>
              </a:ext>
            </a:extLst>
          </p:cNvPr>
          <p:cNvSpPr/>
          <p:nvPr/>
        </p:nvSpPr>
        <p:spPr>
          <a:xfrm>
            <a:off x="5780430" y="4199844"/>
            <a:ext cx="564573" cy="384463"/>
          </a:xfrm>
          <a:prstGeom prst="roundRect">
            <a:avLst/>
          </a:prstGeom>
          <a:solidFill>
            <a:srgbClr val="134B8F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/>
              <a:t>B</a:t>
            </a:r>
            <a:endParaRPr kumimoji="1" lang="zh-CN" altLang="en-US"/>
          </a:p>
        </p:txBody>
      </p:sp>
      <p:sp>
        <p:nvSpPr>
          <p:cNvPr id="30" name="圆角矩形 29">
            <a:extLst>
              <a:ext uri="{FF2B5EF4-FFF2-40B4-BE49-F238E27FC236}">
                <a16:creationId xmlns:a16="http://schemas.microsoft.com/office/drawing/2014/main" id="{F1622DC6-EAA2-2C41-B737-6778AC2CB17F}"/>
              </a:ext>
            </a:extLst>
          </p:cNvPr>
          <p:cNvSpPr/>
          <p:nvPr/>
        </p:nvSpPr>
        <p:spPr>
          <a:xfrm>
            <a:off x="6566675" y="4199844"/>
            <a:ext cx="564573" cy="384463"/>
          </a:xfrm>
          <a:prstGeom prst="roundRect">
            <a:avLst/>
          </a:prstGeom>
          <a:solidFill>
            <a:srgbClr val="134B8F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/>
              <a:t>…</a:t>
            </a:r>
            <a:endParaRPr kumimoji="1" lang="zh-CN" alt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5C6BCDBB-665D-634B-BA7C-622CB0C3BE24}"/>
              </a:ext>
            </a:extLst>
          </p:cNvPr>
          <p:cNvSpPr/>
          <p:nvPr/>
        </p:nvSpPr>
        <p:spPr>
          <a:xfrm>
            <a:off x="5111902" y="3899999"/>
            <a:ext cx="3048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60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endParaRPr lang="zh-CN" altLang="en-US" sz="160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F33A8B40-A0B8-0840-801C-D5236711A82A}"/>
              </a:ext>
            </a:extLst>
          </p:cNvPr>
          <p:cNvSpPr/>
          <p:nvPr/>
        </p:nvSpPr>
        <p:spPr>
          <a:xfrm>
            <a:off x="5934229" y="3852344"/>
            <a:ext cx="3193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endParaRPr lang="zh-CN" altLang="en-US"/>
          </a:p>
        </p:txBody>
      </p:sp>
      <p:sp>
        <p:nvSpPr>
          <p:cNvPr id="40" name="椭圆 39">
            <a:extLst>
              <a:ext uri="{FF2B5EF4-FFF2-40B4-BE49-F238E27FC236}">
                <a16:creationId xmlns:a16="http://schemas.microsoft.com/office/drawing/2014/main" id="{3F7CE386-DFB8-2545-8AA7-33DC1B6B39A7}"/>
              </a:ext>
            </a:extLst>
          </p:cNvPr>
          <p:cNvSpPr/>
          <p:nvPr/>
        </p:nvSpPr>
        <p:spPr>
          <a:xfrm>
            <a:off x="7825707" y="3799794"/>
            <a:ext cx="2992582" cy="1039091"/>
          </a:xfrm>
          <a:prstGeom prst="ellipse">
            <a:avLst/>
          </a:prstGeom>
          <a:solidFill>
            <a:srgbClr val="134B8F"/>
          </a:solidFill>
          <a:ln>
            <a:solidFill>
              <a:srgbClr val="134B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1" name="圆角矩形 40">
            <a:extLst>
              <a:ext uri="{FF2B5EF4-FFF2-40B4-BE49-F238E27FC236}">
                <a16:creationId xmlns:a16="http://schemas.microsoft.com/office/drawing/2014/main" id="{9217A871-F11A-4947-BAA3-1AB25E7866CD}"/>
              </a:ext>
            </a:extLst>
          </p:cNvPr>
          <p:cNvSpPr/>
          <p:nvPr/>
        </p:nvSpPr>
        <p:spPr>
          <a:xfrm>
            <a:off x="8196316" y="4199844"/>
            <a:ext cx="564573" cy="384463"/>
          </a:xfrm>
          <a:prstGeom prst="roundRect">
            <a:avLst/>
          </a:prstGeom>
          <a:solidFill>
            <a:srgbClr val="134B8F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/>
              <a:t>A</a:t>
            </a:r>
            <a:endParaRPr kumimoji="1" lang="zh-CN" altLang="en-US"/>
          </a:p>
        </p:txBody>
      </p:sp>
      <p:sp>
        <p:nvSpPr>
          <p:cNvPr id="42" name="圆角矩形 41">
            <a:extLst>
              <a:ext uri="{FF2B5EF4-FFF2-40B4-BE49-F238E27FC236}">
                <a16:creationId xmlns:a16="http://schemas.microsoft.com/office/drawing/2014/main" id="{8D4B838B-1FF0-6045-B783-0F5484327F5F}"/>
              </a:ext>
            </a:extLst>
          </p:cNvPr>
          <p:cNvSpPr/>
          <p:nvPr/>
        </p:nvSpPr>
        <p:spPr>
          <a:xfrm>
            <a:off x="8994684" y="4199844"/>
            <a:ext cx="564573" cy="384463"/>
          </a:xfrm>
          <a:prstGeom prst="roundRect">
            <a:avLst/>
          </a:prstGeom>
          <a:solidFill>
            <a:srgbClr val="134B8F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/>
              <a:t>B</a:t>
            </a:r>
            <a:endParaRPr kumimoji="1" lang="zh-CN" altLang="en-US"/>
          </a:p>
        </p:txBody>
      </p:sp>
      <p:sp>
        <p:nvSpPr>
          <p:cNvPr id="43" name="圆角矩形 42">
            <a:extLst>
              <a:ext uri="{FF2B5EF4-FFF2-40B4-BE49-F238E27FC236}">
                <a16:creationId xmlns:a16="http://schemas.microsoft.com/office/drawing/2014/main" id="{4324CD6D-01BC-7342-AE81-B3FC3AD80390}"/>
              </a:ext>
            </a:extLst>
          </p:cNvPr>
          <p:cNvSpPr/>
          <p:nvPr/>
        </p:nvSpPr>
        <p:spPr>
          <a:xfrm>
            <a:off x="9780929" y="4199844"/>
            <a:ext cx="564573" cy="384463"/>
          </a:xfrm>
          <a:prstGeom prst="roundRect">
            <a:avLst/>
          </a:prstGeom>
          <a:solidFill>
            <a:srgbClr val="134B8F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/>
              <a:t>…</a:t>
            </a:r>
            <a:endParaRPr kumimoji="1" lang="zh-CN" altLang="en-US"/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FA9E24CA-A535-1D4F-AD6F-E9E35FF31DBC}"/>
              </a:ext>
            </a:extLst>
          </p:cNvPr>
          <p:cNvSpPr/>
          <p:nvPr/>
        </p:nvSpPr>
        <p:spPr>
          <a:xfrm>
            <a:off x="8326156" y="3899999"/>
            <a:ext cx="3048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60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endParaRPr lang="zh-CN" altLang="en-US" sz="1600"/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7A12570C-9730-E547-AA0C-5D8C866A80C1}"/>
              </a:ext>
            </a:extLst>
          </p:cNvPr>
          <p:cNvSpPr/>
          <p:nvPr/>
        </p:nvSpPr>
        <p:spPr>
          <a:xfrm>
            <a:off x="9148483" y="3852344"/>
            <a:ext cx="3193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endParaRPr lang="zh-CN" altLang="en-US"/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5107270D-9ED2-534A-BA92-69020070E437}"/>
              </a:ext>
            </a:extLst>
          </p:cNvPr>
          <p:cNvSpPr/>
          <p:nvPr/>
        </p:nvSpPr>
        <p:spPr>
          <a:xfrm>
            <a:off x="9109587" y="2296049"/>
            <a:ext cx="26263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" altLang="zh-CN">
                <a:solidFill>
                  <a:srgbClr val="134B8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FastThreadLocal</a:t>
            </a:r>
            <a:r>
              <a:rPr kumimoji="1" lang="zh-CN" altLang="en-US">
                <a:solidFill>
                  <a:srgbClr val="134B8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kumimoji="1" lang="en-US" altLang="zh-CN">
                <a:solidFill>
                  <a:srgbClr val="134B8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o(1)</a:t>
            </a: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2D4D5036-F811-F445-B42C-F29B86973FF4}"/>
              </a:ext>
            </a:extLst>
          </p:cNvPr>
          <p:cNvSpPr/>
          <p:nvPr/>
        </p:nvSpPr>
        <p:spPr>
          <a:xfrm>
            <a:off x="9153765" y="3109309"/>
            <a:ext cx="26035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" altLang="zh-CN">
                <a:solidFill>
                  <a:srgbClr val="134B8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ThreadLocal</a:t>
            </a:r>
            <a:r>
              <a:rPr kumimoji="1" lang="zh-CN" altLang="en-US">
                <a:solidFill>
                  <a:srgbClr val="134B8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kumimoji="1" lang="en-US" altLang="zh-CN">
                <a:solidFill>
                  <a:srgbClr val="134B8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   o(n)</a:t>
            </a:r>
          </a:p>
        </p:txBody>
      </p:sp>
    </p:spTree>
    <p:extLst>
      <p:ext uri="{BB962C8B-B14F-4D97-AF65-F5344CB8AC3E}">
        <p14:creationId xmlns:p14="http://schemas.microsoft.com/office/powerpoint/2010/main" val="8700958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闪电侠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97B707F-B0D9-9041-A0AA-999601D1B1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9231" y="1934358"/>
            <a:ext cx="3309684" cy="1368003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71988E22-8158-984F-A798-19794A65C04A}"/>
              </a:ext>
            </a:extLst>
          </p:cNvPr>
          <p:cNvSpPr/>
          <p:nvPr/>
        </p:nvSpPr>
        <p:spPr>
          <a:xfrm>
            <a:off x="7931943" y="3186308"/>
            <a:ext cx="249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dirty="0">
                <a:solidFill>
                  <a:srgbClr val="1A599A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年轻家庭消费严选平台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23E7ECAD-496A-BC45-914C-0FF584E11CE1}"/>
              </a:ext>
            </a:extLst>
          </p:cNvPr>
          <p:cNvSpPr/>
          <p:nvPr/>
        </p:nvSpPr>
        <p:spPr>
          <a:xfrm>
            <a:off x="7780017" y="3899794"/>
            <a:ext cx="19800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中台技术负责人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0726441D-7133-E044-A211-5B1FD4601D9B}"/>
              </a:ext>
            </a:extLst>
          </p:cNvPr>
          <p:cNvSpPr/>
          <p:nvPr/>
        </p:nvSpPr>
        <p:spPr>
          <a:xfrm>
            <a:off x="504883" y="3899794"/>
            <a:ext cx="274947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基础架构高级技术专家</a:t>
            </a: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D30BE61F-BA67-2346-9F9C-07AE689F8429}"/>
              </a:ext>
            </a:extLst>
          </p:cNvPr>
          <p:cNvSpPr/>
          <p:nvPr/>
        </p:nvSpPr>
        <p:spPr>
          <a:xfrm>
            <a:off x="479474" y="4632243"/>
            <a:ext cx="354906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kumimoji="1" lang="en-US" altLang="zh-CN" dirty="0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Shark</a:t>
            </a:r>
            <a:r>
              <a:rPr kumimoji="1" lang="zh-CN" altLang="en-US" dirty="0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kumimoji="1" lang="en-US" altLang="zh-CN" dirty="0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App</a:t>
            </a:r>
            <a:r>
              <a:rPr kumimoji="1" lang="zh-CN" altLang="en-US" dirty="0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防劫持长连加速</a:t>
            </a:r>
            <a:endParaRPr kumimoji="1" lang="en-US" altLang="zh-CN" dirty="0">
              <a:solidFill>
                <a:schemeClr val="bg2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Wingdings" pitchFamily="2" charset="2"/>
              <a:buChar char="Ø"/>
            </a:pPr>
            <a:endParaRPr kumimoji="1" lang="en-US" altLang="zh-CN" dirty="0">
              <a:solidFill>
                <a:schemeClr val="bg2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kumimoji="1" lang="en-US" altLang="zh-CN" dirty="0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Push</a:t>
            </a:r>
            <a:r>
              <a:rPr kumimoji="1" lang="zh-CN" altLang="en-US" dirty="0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：移动推送</a:t>
            </a:r>
            <a:endParaRPr kumimoji="1" lang="en-US" altLang="zh-CN" dirty="0">
              <a:solidFill>
                <a:schemeClr val="bg2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Wingdings" pitchFamily="2" charset="2"/>
              <a:buChar char="Ø"/>
            </a:pPr>
            <a:endParaRPr kumimoji="1" lang="en-US" altLang="zh-CN" dirty="0">
              <a:solidFill>
                <a:schemeClr val="bg2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kumimoji="1" lang="en-US" altLang="zh-CN" dirty="0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Pike</a:t>
            </a:r>
            <a:r>
              <a:rPr kumimoji="1" lang="zh-CN" altLang="en-US" dirty="0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kumimoji="1" lang="en-US" altLang="zh-CN" dirty="0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Web</a:t>
            </a:r>
            <a:r>
              <a:rPr kumimoji="1" lang="zh-CN" altLang="en-US" dirty="0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长连双向通信</a:t>
            </a:r>
            <a:endParaRPr kumimoji="1" lang="en-US" altLang="zh-CN" dirty="0">
              <a:solidFill>
                <a:schemeClr val="bg2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kumimoji="1" lang="zh-CN" altLang="en-US" dirty="0">
              <a:solidFill>
                <a:schemeClr val="bg2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DCD1B631-181A-624C-A9FC-5D6BC9484525}"/>
              </a:ext>
            </a:extLst>
          </p:cNvPr>
          <p:cNvSpPr/>
          <p:nvPr/>
        </p:nvSpPr>
        <p:spPr>
          <a:xfrm>
            <a:off x="7780017" y="4617667"/>
            <a:ext cx="2031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中台从零到一演进</a:t>
            </a:r>
          </a:p>
        </p:txBody>
      </p:sp>
      <p:pic>
        <p:nvPicPr>
          <p:cNvPr id="32" name="图片 31">
            <a:extLst>
              <a:ext uri="{FF2B5EF4-FFF2-40B4-BE49-F238E27FC236}">
                <a16:creationId xmlns:a16="http://schemas.microsoft.com/office/drawing/2014/main" id="{AF87076F-804F-F74A-849D-ACAD94E596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8169" y="2205610"/>
            <a:ext cx="837194" cy="1043369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B08E628B-94CA-3F40-BCE6-EC7FA04EFA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731" y="2293583"/>
            <a:ext cx="2142956" cy="850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9347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高性能秘诀之 </a:t>
            </a:r>
            <a:r>
              <a:rPr kumimoji="1" lang="en-US" altLang="zh-CN"/>
              <a:t>Recycler</a:t>
            </a:r>
            <a:endParaRPr kumimoji="1" lang="zh-CN" altLang="en-US" dirty="0"/>
          </a:p>
        </p:txBody>
      </p:sp>
      <p:sp>
        <p:nvSpPr>
          <p:cNvPr id="5" name="圆角矩形 4">
            <a:extLst>
              <a:ext uri="{FF2B5EF4-FFF2-40B4-BE49-F238E27FC236}">
                <a16:creationId xmlns:a16="http://schemas.microsoft.com/office/drawing/2014/main" id="{833FBB55-C5CB-4B4E-8225-2447819BA2D1}"/>
              </a:ext>
            </a:extLst>
          </p:cNvPr>
          <p:cNvSpPr/>
          <p:nvPr/>
        </p:nvSpPr>
        <p:spPr>
          <a:xfrm>
            <a:off x="1059873" y="1932709"/>
            <a:ext cx="3054927" cy="3906982"/>
          </a:xfrm>
          <a:prstGeom prst="roundRect">
            <a:avLst/>
          </a:prstGeom>
          <a:noFill/>
          <a:ln w="381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07510E8-6442-7E49-80FC-17F023737C76}"/>
              </a:ext>
            </a:extLst>
          </p:cNvPr>
          <p:cNvSpPr/>
          <p:nvPr/>
        </p:nvSpPr>
        <p:spPr>
          <a:xfrm>
            <a:off x="1678129" y="2142223"/>
            <a:ext cx="1818409" cy="613064"/>
          </a:xfrm>
          <a:prstGeom prst="rect">
            <a:avLst/>
          </a:prstGeom>
          <a:solidFill>
            <a:srgbClr val="134B8F"/>
          </a:solidFill>
          <a:ln>
            <a:solidFill>
              <a:srgbClr val="134B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>
                <a:latin typeface="Microsoft YaHei" panose="020B0503020204020204" pitchFamily="34" charset="-122"/>
                <a:ea typeface="Microsoft YaHei" panose="020B0503020204020204" pitchFamily="34" charset="-122"/>
              </a:rPr>
              <a:t>Handle</a:t>
            </a:r>
            <a:endParaRPr kumimoji="1"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692FFCC-C57A-1B4A-866E-78E98D00491B}"/>
              </a:ext>
            </a:extLst>
          </p:cNvPr>
          <p:cNvSpPr/>
          <p:nvPr/>
        </p:nvSpPr>
        <p:spPr>
          <a:xfrm>
            <a:off x="1678129" y="3032450"/>
            <a:ext cx="1818409" cy="613064"/>
          </a:xfrm>
          <a:prstGeom prst="rect">
            <a:avLst/>
          </a:prstGeom>
          <a:solidFill>
            <a:srgbClr val="134B8F"/>
          </a:solidFill>
          <a:ln>
            <a:solidFill>
              <a:srgbClr val="134B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>
                <a:latin typeface="Microsoft YaHei" panose="020B0503020204020204" pitchFamily="34" charset="-122"/>
                <a:ea typeface="Microsoft YaHei" panose="020B0503020204020204" pitchFamily="34" charset="-122"/>
              </a:rPr>
              <a:t>Handle</a:t>
            </a:r>
            <a:endParaRPr kumimoji="1"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FCA0B2E-DAA7-514B-85EB-504C35DC7387}"/>
              </a:ext>
            </a:extLst>
          </p:cNvPr>
          <p:cNvSpPr/>
          <p:nvPr/>
        </p:nvSpPr>
        <p:spPr>
          <a:xfrm>
            <a:off x="1678129" y="3886200"/>
            <a:ext cx="1818409" cy="613064"/>
          </a:xfrm>
          <a:prstGeom prst="rect">
            <a:avLst/>
          </a:prstGeom>
          <a:solidFill>
            <a:srgbClr val="134B8F"/>
          </a:solidFill>
          <a:ln>
            <a:solidFill>
              <a:srgbClr val="134B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>
                <a:latin typeface="Microsoft YaHei" panose="020B0503020204020204" pitchFamily="34" charset="-122"/>
                <a:ea typeface="Microsoft YaHei" panose="020B0503020204020204" pitchFamily="34" charset="-122"/>
              </a:rPr>
              <a:t>Handle</a:t>
            </a:r>
            <a:endParaRPr kumimoji="1"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25EC4A10-E884-214A-9B9F-8E79B5BF490B}"/>
              </a:ext>
            </a:extLst>
          </p:cNvPr>
          <p:cNvSpPr/>
          <p:nvPr/>
        </p:nvSpPr>
        <p:spPr>
          <a:xfrm>
            <a:off x="1678129" y="5058677"/>
            <a:ext cx="1818409" cy="613064"/>
          </a:xfrm>
          <a:prstGeom prst="rect">
            <a:avLst/>
          </a:prstGeom>
          <a:solidFill>
            <a:srgbClr val="134B8F"/>
          </a:solidFill>
          <a:ln>
            <a:solidFill>
              <a:srgbClr val="134B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>
                <a:latin typeface="Microsoft YaHei" panose="020B0503020204020204" pitchFamily="34" charset="-122"/>
                <a:ea typeface="Microsoft YaHei" panose="020B0503020204020204" pitchFamily="34" charset="-122"/>
              </a:rPr>
              <a:t>Handle</a:t>
            </a:r>
            <a:endParaRPr kumimoji="1"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5FBE971D-570A-FC4A-933F-729D755D6DCB}"/>
              </a:ext>
            </a:extLst>
          </p:cNvPr>
          <p:cNvSpPr/>
          <p:nvPr/>
        </p:nvSpPr>
        <p:spPr>
          <a:xfrm>
            <a:off x="2315524" y="4519986"/>
            <a:ext cx="39305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0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…</a:t>
            </a:r>
            <a:endParaRPr lang="zh-CN" altLang="en-US" sz="20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9F31183-DF9D-264F-B287-DC44188C5577}"/>
              </a:ext>
            </a:extLst>
          </p:cNvPr>
          <p:cNvSpPr/>
          <p:nvPr/>
        </p:nvSpPr>
        <p:spPr>
          <a:xfrm>
            <a:off x="1954880" y="6045814"/>
            <a:ext cx="11143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ThreadA</a:t>
            </a: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B5B558EF-1714-2C47-A43E-5AEC0E0E5FF3}"/>
              </a:ext>
            </a:extLst>
          </p:cNvPr>
          <p:cNvSpPr/>
          <p:nvPr/>
        </p:nvSpPr>
        <p:spPr>
          <a:xfrm>
            <a:off x="5702499" y="2299891"/>
            <a:ext cx="2992582" cy="1039091"/>
          </a:xfrm>
          <a:prstGeom prst="ellipse">
            <a:avLst/>
          </a:prstGeom>
          <a:solidFill>
            <a:srgbClr val="134B8F"/>
          </a:solidFill>
          <a:ln>
            <a:solidFill>
              <a:srgbClr val="134B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/>
              <a:t>WeakOrderQueue</a:t>
            </a:r>
            <a:endParaRPr kumimoji="1" lang="zh-CN" altLang="en-US"/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38BE2B44-4507-4A46-9BF2-EAC5AF40D352}"/>
              </a:ext>
            </a:extLst>
          </p:cNvPr>
          <p:cNvSpPr/>
          <p:nvPr/>
        </p:nvSpPr>
        <p:spPr>
          <a:xfrm>
            <a:off x="5698455" y="4225710"/>
            <a:ext cx="2992582" cy="1039091"/>
          </a:xfrm>
          <a:prstGeom prst="ellipse">
            <a:avLst/>
          </a:prstGeom>
          <a:solidFill>
            <a:srgbClr val="134B8F"/>
          </a:solidFill>
          <a:ln>
            <a:solidFill>
              <a:srgbClr val="134B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/>
              <a:t>WeakOrderQueue</a:t>
            </a:r>
            <a:endParaRPr kumimoji="1"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07408C84-7F75-7B47-A8BA-3248B753FF4E}"/>
              </a:ext>
            </a:extLst>
          </p:cNvPr>
          <p:cNvSpPr/>
          <p:nvPr/>
        </p:nvSpPr>
        <p:spPr>
          <a:xfrm>
            <a:off x="9333546" y="2570621"/>
            <a:ext cx="9492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ThreaB</a:t>
            </a:r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1D19BDED-5B68-8245-90BB-D661E1EC9071}"/>
              </a:ext>
            </a:extLst>
          </p:cNvPr>
          <p:cNvSpPr/>
          <p:nvPr/>
        </p:nvSpPr>
        <p:spPr>
          <a:xfrm>
            <a:off x="9413209" y="4314598"/>
            <a:ext cx="9588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ThreaC</a:t>
            </a:r>
            <a:endParaRPr lang="zh-CN" altLang="en-US"/>
          </a:p>
        </p:txBody>
      </p:sp>
      <p:cxnSp>
        <p:nvCxnSpPr>
          <p:cNvPr id="17" name="直线箭头连接符 16">
            <a:extLst>
              <a:ext uri="{FF2B5EF4-FFF2-40B4-BE49-F238E27FC236}">
                <a16:creationId xmlns:a16="http://schemas.microsoft.com/office/drawing/2014/main" id="{9C56D613-70A0-BC42-870E-01A4D8C19080}"/>
              </a:ext>
            </a:extLst>
          </p:cNvPr>
          <p:cNvCxnSpPr>
            <a:stCxn id="5" idx="3"/>
            <a:endCxn id="12" idx="2"/>
          </p:cNvCxnSpPr>
          <p:nvPr/>
        </p:nvCxnSpPr>
        <p:spPr>
          <a:xfrm flipV="1">
            <a:off x="4114800" y="2819437"/>
            <a:ext cx="1587699" cy="1066763"/>
          </a:xfrm>
          <a:prstGeom prst="straightConnector1">
            <a:avLst/>
          </a:prstGeom>
          <a:ln w="38100">
            <a:solidFill>
              <a:srgbClr val="134B8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线箭头连接符 17">
            <a:extLst>
              <a:ext uri="{FF2B5EF4-FFF2-40B4-BE49-F238E27FC236}">
                <a16:creationId xmlns:a16="http://schemas.microsoft.com/office/drawing/2014/main" id="{7A5459D1-885D-7D46-A6DB-E4E1EE81A87C}"/>
              </a:ext>
            </a:extLst>
          </p:cNvPr>
          <p:cNvCxnSpPr>
            <a:cxnSpLocks/>
            <a:stCxn id="12" idx="4"/>
            <a:endCxn id="13" idx="0"/>
          </p:cNvCxnSpPr>
          <p:nvPr/>
        </p:nvCxnSpPr>
        <p:spPr>
          <a:xfrm flipH="1">
            <a:off x="7194746" y="3338982"/>
            <a:ext cx="4044" cy="886728"/>
          </a:xfrm>
          <a:prstGeom prst="straightConnector1">
            <a:avLst/>
          </a:prstGeom>
          <a:ln w="38100">
            <a:solidFill>
              <a:srgbClr val="134B8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>
            <a:extLst>
              <a:ext uri="{FF2B5EF4-FFF2-40B4-BE49-F238E27FC236}">
                <a16:creationId xmlns:a16="http://schemas.microsoft.com/office/drawing/2014/main" id="{5A1BA239-CDC4-5648-9BB7-FFC49196A273}"/>
              </a:ext>
            </a:extLst>
          </p:cNvPr>
          <p:cNvSpPr/>
          <p:nvPr/>
        </p:nvSpPr>
        <p:spPr>
          <a:xfrm>
            <a:off x="7008637" y="5676482"/>
            <a:ext cx="3722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…</a:t>
            </a:r>
            <a:endParaRPr lang="zh-CN" altLang="en-US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939174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CN"/>
              <a:t>WeakOrderQueue</a:t>
            </a:r>
            <a:endParaRPr kumimoji="1" lang="zh-CN" altLang="en-US" dirty="0"/>
          </a:p>
        </p:txBody>
      </p:sp>
      <p:sp>
        <p:nvSpPr>
          <p:cNvPr id="5" name="圆角矩形 4">
            <a:extLst>
              <a:ext uri="{FF2B5EF4-FFF2-40B4-BE49-F238E27FC236}">
                <a16:creationId xmlns:a16="http://schemas.microsoft.com/office/drawing/2014/main" id="{833FBB55-C5CB-4B4E-8225-2447819BA2D1}"/>
              </a:ext>
            </a:extLst>
          </p:cNvPr>
          <p:cNvSpPr/>
          <p:nvPr/>
        </p:nvSpPr>
        <p:spPr>
          <a:xfrm>
            <a:off x="1059873" y="1932708"/>
            <a:ext cx="7148945" cy="2448697"/>
          </a:xfrm>
          <a:prstGeom prst="roundRect">
            <a:avLst/>
          </a:prstGeom>
          <a:noFill/>
          <a:ln w="381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07510E8-6442-7E49-80FC-17F023737C76}"/>
              </a:ext>
            </a:extLst>
          </p:cNvPr>
          <p:cNvSpPr/>
          <p:nvPr/>
        </p:nvSpPr>
        <p:spPr>
          <a:xfrm>
            <a:off x="1255362" y="2129799"/>
            <a:ext cx="1030451" cy="613064"/>
          </a:xfrm>
          <a:prstGeom prst="rect">
            <a:avLst/>
          </a:prstGeom>
          <a:solidFill>
            <a:srgbClr val="134B8F"/>
          </a:solidFill>
          <a:ln>
            <a:solidFill>
              <a:srgbClr val="134B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>
                <a:latin typeface="Microsoft YaHei" panose="020B0503020204020204" pitchFamily="34" charset="-122"/>
                <a:ea typeface="Microsoft YaHei" panose="020B0503020204020204" pitchFamily="34" charset="-122"/>
              </a:rPr>
              <a:t>Link</a:t>
            </a:r>
            <a:endParaRPr kumimoji="1"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25EC4A10-E884-214A-9B9F-8E79B5BF490B}"/>
              </a:ext>
            </a:extLst>
          </p:cNvPr>
          <p:cNvSpPr/>
          <p:nvPr/>
        </p:nvSpPr>
        <p:spPr>
          <a:xfrm>
            <a:off x="1241713" y="4840466"/>
            <a:ext cx="1241716" cy="613064"/>
          </a:xfrm>
          <a:prstGeom prst="rect">
            <a:avLst/>
          </a:prstGeom>
          <a:solidFill>
            <a:srgbClr val="134B8F"/>
          </a:solidFill>
          <a:ln>
            <a:solidFill>
              <a:srgbClr val="134B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>
                <a:latin typeface="Microsoft YaHei" panose="020B0503020204020204" pitchFamily="34" charset="-122"/>
                <a:ea typeface="Microsoft YaHei" panose="020B0503020204020204" pitchFamily="34" charset="-122"/>
              </a:rPr>
              <a:t>Handle</a:t>
            </a:r>
            <a:endParaRPr kumimoji="1"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17" name="直线箭头连接符 16">
            <a:extLst>
              <a:ext uri="{FF2B5EF4-FFF2-40B4-BE49-F238E27FC236}">
                <a16:creationId xmlns:a16="http://schemas.microsoft.com/office/drawing/2014/main" id="{9C56D613-70A0-BC42-870E-01A4D8C19080}"/>
              </a:ext>
            </a:extLst>
          </p:cNvPr>
          <p:cNvCxnSpPr>
            <a:cxnSpLocks/>
          </p:cNvCxnSpPr>
          <p:nvPr/>
        </p:nvCxnSpPr>
        <p:spPr>
          <a:xfrm>
            <a:off x="2300093" y="2431505"/>
            <a:ext cx="619752" cy="0"/>
          </a:xfrm>
          <a:prstGeom prst="straightConnector1">
            <a:avLst/>
          </a:prstGeom>
          <a:ln w="38100">
            <a:solidFill>
              <a:srgbClr val="134B8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>
            <a:extLst>
              <a:ext uri="{FF2B5EF4-FFF2-40B4-BE49-F238E27FC236}">
                <a16:creationId xmlns:a16="http://schemas.microsoft.com/office/drawing/2014/main" id="{54A7B45B-F293-6441-B37D-498CC490A766}"/>
              </a:ext>
            </a:extLst>
          </p:cNvPr>
          <p:cNvSpPr/>
          <p:nvPr/>
        </p:nvSpPr>
        <p:spPr>
          <a:xfrm>
            <a:off x="2919845" y="2124973"/>
            <a:ext cx="1030451" cy="613064"/>
          </a:xfrm>
          <a:prstGeom prst="rect">
            <a:avLst/>
          </a:prstGeom>
          <a:solidFill>
            <a:srgbClr val="134B8F"/>
          </a:solidFill>
          <a:ln>
            <a:solidFill>
              <a:srgbClr val="134B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>
                <a:latin typeface="Microsoft YaHei" panose="020B0503020204020204" pitchFamily="34" charset="-122"/>
                <a:ea typeface="Microsoft YaHei" panose="020B0503020204020204" pitchFamily="34" charset="-122"/>
              </a:rPr>
              <a:t>Link</a:t>
            </a:r>
            <a:endParaRPr kumimoji="1"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21" name="直线箭头连接符 20">
            <a:extLst>
              <a:ext uri="{FF2B5EF4-FFF2-40B4-BE49-F238E27FC236}">
                <a16:creationId xmlns:a16="http://schemas.microsoft.com/office/drawing/2014/main" id="{978857E2-810B-CB43-A7F4-EB7CD2161009}"/>
              </a:ext>
            </a:extLst>
          </p:cNvPr>
          <p:cNvCxnSpPr>
            <a:cxnSpLocks/>
          </p:cNvCxnSpPr>
          <p:nvPr/>
        </p:nvCxnSpPr>
        <p:spPr>
          <a:xfrm>
            <a:off x="3964576" y="2426679"/>
            <a:ext cx="619752" cy="0"/>
          </a:xfrm>
          <a:prstGeom prst="straightConnector1">
            <a:avLst/>
          </a:prstGeom>
          <a:ln w="38100">
            <a:solidFill>
              <a:srgbClr val="134B8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>
            <a:extLst>
              <a:ext uri="{FF2B5EF4-FFF2-40B4-BE49-F238E27FC236}">
                <a16:creationId xmlns:a16="http://schemas.microsoft.com/office/drawing/2014/main" id="{EC5D2522-84C8-6246-B5AE-B14123E9B541}"/>
              </a:ext>
            </a:extLst>
          </p:cNvPr>
          <p:cNvSpPr/>
          <p:nvPr/>
        </p:nvSpPr>
        <p:spPr>
          <a:xfrm>
            <a:off x="4598608" y="2131833"/>
            <a:ext cx="1030451" cy="613064"/>
          </a:xfrm>
          <a:prstGeom prst="rect">
            <a:avLst/>
          </a:prstGeom>
          <a:solidFill>
            <a:srgbClr val="134B8F"/>
          </a:solidFill>
          <a:ln>
            <a:solidFill>
              <a:srgbClr val="134B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>
                <a:latin typeface="Microsoft YaHei" panose="020B0503020204020204" pitchFamily="34" charset="-122"/>
                <a:ea typeface="Microsoft YaHei" panose="020B0503020204020204" pitchFamily="34" charset="-122"/>
              </a:rPr>
              <a:t>Link</a:t>
            </a:r>
            <a:endParaRPr kumimoji="1"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24" name="直线箭头连接符 23">
            <a:extLst>
              <a:ext uri="{FF2B5EF4-FFF2-40B4-BE49-F238E27FC236}">
                <a16:creationId xmlns:a16="http://schemas.microsoft.com/office/drawing/2014/main" id="{6946216D-9CC9-974D-99FF-3D35777F799A}"/>
              </a:ext>
            </a:extLst>
          </p:cNvPr>
          <p:cNvCxnSpPr>
            <a:cxnSpLocks/>
          </p:cNvCxnSpPr>
          <p:nvPr/>
        </p:nvCxnSpPr>
        <p:spPr>
          <a:xfrm>
            <a:off x="5717176" y="2436331"/>
            <a:ext cx="619752" cy="0"/>
          </a:xfrm>
          <a:prstGeom prst="straightConnector1">
            <a:avLst/>
          </a:prstGeom>
          <a:ln w="38100">
            <a:solidFill>
              <a:srgbClr val="134B8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>
            <a:extLst>
              <a:ext uri="{FF2B5EF4-FFF2-40B4-BE49-F238E27FC236}">
                <a16:creationId xmlns:a16="http://schemas.microsoft.com/office/drawing/2014/main" id="{791AAE6A-D939-8943-847B-E269D3817442}"/>
              </a:ext>
            </a:extLst>
          </p:cNvPr>
          <p:cNvSpPr/>
          <p:nvPr/>
        </p:nvSpPr>
        <p:spPr>
          <a:xfrm>
            <a:off x="6911403" y="2129799"/>
            <a:ext cx="1030451" cy="613064"/>
          </a:xfrm>
          <a:prstGeom prst="rect">
            <a:avLst/>
          </a:prstGeom>
          <a:solidFill>
            <a:srgbClr val="134B8F"/>
          </a:solidFill>
          <a:ln>
            <a:solidFill>
              <a:srgbClr val="134B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>
                <a:latin typeface="Microsoft YaHei" panose="020B0503020204020204" pitchFamily="34" charset="-122"/>
                <a:ea typeface="Microsoft YaHei" panose="020B0503020204020204" pitchFamily="34" charset="-122"/>
              </a:rPr>
              <a:t>Link</a:t>
            </a:r>
            <a:endParaRPr kumimoji="1"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D685AEDD-0748-A846-AD8C-3ED3336B9648}"/>
              </a:ext>
            </a:extLst>
          </p:cNvPr>
          <p:cNvSpPr/>
          <p:nvPr/>
        </p:nvSpPr>
        <p:spPr>
          <a:xfrm>
            <a:off x="6381569" y="2201289"/>
            <a:ext cx="3722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…</a:t>
            </a:r>
            <a:endParaRPr lang="zh-CN" altLang="en-US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26" name="直线箭头连接符 25">
            <a:extLst>
              <a:ext uri="{FF2B5EF4-FFF2-40B4-BE49-F238E27FC236}">
                <a16:creationId xmlns:a16="http://schemas.microsoft.com/office/drawing/2014/main" id="{09C8A83D-43E6-1C45-869D-2E2837841395}"/>
              </a:ext>
            </a:extLst>
          </p:cNvPr>
          <p:cNvCxnSpPr>
            <a:cxnSpLocks/>
          </p:cNvCxnSpPr>
          <p:nvPr/>
        </p:nvCxnSpPr>
        <p:spPr>
          <a:xfrm>
            <a:off x="8333509" y="2436331"/>
            <a:ext cx="810491" cy="0"/>
          </a:xfrm>
          <a:prstGeom prst="straightConnector1">
            <a:avLst/>
          </a:prstGeom>
          <a:ln w="38100">
            <a:solidFill>
              <a:srgbClr val="134B8F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线箭头连接符 27">
            <a:extLst>
              <a:ext uri="{FF2B5EF4-FFF2-40B4-BE49-F238E27FC236}">
                <a16:creationId xmlns:a16="http://schemas.microsoft.com/office/drawing/2014/main" id="{01EC793F-933C-2D4C-8960-CD05DA6AE1CC}"/>
              </a:ext>
            </a:extLst>
          </p:cNvPr>
          <p:cNvCxnSpPr>
            <a:cxnSpLocks/>
          </p:cNvCxnSpPr>
          <p:nvPr/>
        </p:nvCxnSpPr>
        <p:spPr>
          <a:xfrm flipV="1">
            <a:off x="1770587" y="2840785"/>
            <a:ext cx="0" cy="1018982"/>
          </a:xfrm>
          <a:prstGeom prst="straightConnector1">
            <a:avLst/>
          </a:prstGeom>
          <a:ln w="38100">
            <a:solidFill>
              <a:srgbClr val="134B8F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 30">
            <a:extLst>
              <a:ext uri="{FF2B5EF4-FFF2-40B4-BE49-F238E27FC236}">
                <a16:creationId xmlns:a16="http://schemas.microsoft.com/office/drawing/2014/main" id="{2E289EAA-3748-DD4B-A333-793A68040F50}"/>
              </a:ext>
            </a:extLst>
          </p:cNvPr>
          <p:cNvSpPr/>
          <p:nvPr/>
        </p:nvSpPr>
        <p:spPr>
          <a:xfrm>
            <a:off x="1385705" y="3882465"/>
            <a:ext cx="7697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Head</a:t>
            </a:r>
            <a:endParaRPr lang="zh-CN" altLang="en-US"/>
          </a:p>
        </p:txBody>
      </p:sp>
      <p:cxnSp>
        <p:nvCxnSpPr>
          <p:cNvPr id="32" name="直线箭头连接符 31">
            <a:extLst>
              <a:ext uri="{FF2B5EF4-FFF2-40B4-BE49-F238E27FC236}">
                <a16:creationId xmlns:a16="http://schemas.microsoft.com/office/drawing/2014/main" id="{2092A4E3-AB70-2F4C-82E7-D2EF57263442}"/>
              </a:ext>
            </a:extLst>
          </p:cNvPr>
          <p:cNvCxnSpPr>
            <a:cxnSpLocks/>
          </p:cNvCxnSpPr>
          <p:nvPr/>
        </p:nvCxnSpPr>
        <p:spPr>
          <a:xfrm flipV="1">
            <a:off x="7415690" y="2846040"/>
            <a:ext cx="0" cy="1018982"/>
          </a:xfrm>
          <a:prstGeom prst="straightConnector1">
            <a:avLst/>
          </a:prstGeom>
          <a:ln w="38100">
            <a:solidFill>
              <a:srgbClr val="134B8F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矩形 32">
            <a:extLst>
              <a:ext uri="{FF2B5EF4-FFF2-40B4-BE49-F238E27FC236}">
                <a16:creationId xmlns:a16="http://schemas.microsoft.com/office/drawing/2014/main" id="{7181CCCA-7618-F34D-A56B-23EEFD631F17}"/>
              </a:ext>
            </a:extLst>
          </p:cNvPr>
          <p:cNvSpPr/>
          <p:nvPr/>
        </p:nvSpPr>
        <p:spPr>
          <a:xfrm>
            <a:off x="7110140" y="3896698"/>
            <a:ext cx="5414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Tail</a:t>
            </a:r>
            <a:endParaRPr lang="zh-CN" altLang="en-US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ECD572C2-965E-814D-88F0-0FDF909A0688}"/>
              </a:ext>
            </a:extLst>
          </p:cNvPr>
          <p:cNvSpPr/>
          <p:nvPr/>
        </p:nvSpPr>
        <p:spPr>
          <a:xfrm>
            <a:off x="2596319" y="4840466"/>
            <a:ext cx="1241716" cy="613064"/>
          </a:xfrm>
          <a:prstGeom prst="rect">
            <a:avLst/>
          </a:prstGeom>
          <a:solidFill>
            <a:srgbClr val="134B8F"/>
          </a:solidFill>
          <a:ln>
            <a:solidFill>
              <a:srgbClr val="134B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>
                <a:latin typeface="Microsoft YaHei" panose="020B0503020204020204" pitchFamily="34" charset="-122"/>
                <a:ea typeface="Microsoft YaHei" panose="020B0503020204020204" pitchFamily="34" charset="-122"/>
              </a:rPr>
              <a:t>Handle</a:t>
            </a:r>
            <a:endParaRPr kumimoji="1"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6368B9F5-D887-6E47-93C0-F6EA99C91B6A}"/>
              </a:ext>
            </a:extLst>
          </p:cNvPr>
          <p:cNvSpPr/>
          <p:nvPr/>
        </p:nvSpPr>
        <p:spPr>
          <a:xfrm>
            <a:off x="5309178" y="4840466"/>
            <a:ext cx="1241716" cy="613064"/>
          </a:xfrm>
          <a:prstGeom prst="rect">
            <a:avLst/>
          </a:prstGeom>
          <a:solidFill>
            <a:srgbClr val="134B8F"/>
          </a:solidFill>
          <a:ln>
            <a:solidFill>
              <a:srgbClr val="134B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>
                <a:latin typeface="Microsoft YaHei" panose="020B0503020204020204" pitchFamily="34" charset="-122"/>
                <a:ea typeface="Microsoft YaHei" panose="020B0503020204020204" pitchFamily="34" charset="-122"/>
              </a:rPr>
              <a:t>Handle</a:t>
            </a:r>
            <a:endParaRPr kumimoji="1"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E44FD9F5-F533-D942-95F6-C4B3032FA82F}"/>
              </a:ext>
            </a:extLst>
          </p:cNvPr>
          <p:cNvSpPr/>
          <p:nvPr/>
        </p:nvSpPr>
        <p:spPr>
          <a:xfrm>
            <a:off x="6748903" y="4840466"/>
            <a:ext cx="1241716" cy="613064"/>
          </a:xfrm>
          <a:prstGeom prst="rect">
            <a:avLst/>
          </a:prstGeom>
          <a:solidFill>
            <a:srgbClr val="134B8F"/>
          </a:solidFill>
          <a:ln>
            <a:solidFill>
              <a:srgbClr val="134B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9" name="圆角矩形 38">
            <a:extLst>
              <a:ext uri="{FF2B5EF4-FFF2-40B4-BE49-F238E27FC236}">
                <a16:creationId xmlns:a16="http://schemas.microsoft.com/office/drawing/2014/main" id="{F9FE78DC-3979-D14C-ACB8-D4661407A40C}"/>
              </a:ext>
            </a:extLst>
          </p:cNvPr>
          <p:cNvSpPr/>
          <p:nvPr/>
        </p:nvSpPr>
        <p:spPr>
          <a:xfrm>
            <a:off x="9298035" y="1932708"/>
            <a:ext cx="1715947" cy="987675"/>
          </a:xfrm>
          <a:prstGeom prst="roundRect">
            <a:avLst/>
          </a:prstGeom>
          <a:noFill/>
          <a:ln w="381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40" name="直线箭头连接符 39">
            <a:extLst>
              <a:ext uri="{FF2B5EF4-FFF2-40B4-BE49-F238E27FC236}">
                <a16:creationId xmlns:a16="http://schemas.microsoft.com/office/drawing/2014/main" id="{54DFC95F-9BE1-E343-B23A-BEFECBD23A7D}"/>
              </a:ext>
            </a:extLst>
          </p:cNvPr>
          <p:cNvCxnSpPr>
            <a:cxnSpLocks/>
          </p:cNvCxnSpPr>
          <p:nvPr/>
        </p:nvCxnSpPr>
        <p:spPr>
          <a:xfrm flipV="1">
            <a:off x="3178628" y="5521641"/>
            <a:ext cx="0" cy="733687"/>
          </a:xfrm>
          <a:prstGeom prst="straightConnector1">
            <a:avLst/>
          </a:prstGeom>
          <a:ln w="38100">
            <a:solidFill>
              <a:srgbClr val="134B8F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矩形 40">
            <a:extLst>
              <a:ext uri="{FF2B5EF4-FFF2-40B4-BE49-F238E27FC236}">
                <a16:creationId xmlns:a16="http://schemas.microsoft.com/office/drawing/2014/main" id="{2F7B8508-E0E1-B64E-83B8-1D0DFB33CBC9}"/>
              </a:ext>
            </a:extLst>
          </p:cNvPr>
          <p:cNvSpPr/>
          <p:nvPr/>
        </p:nvSpPr>
        <p:spPr>
          <a:xfrm>
            <a:off x="2596319" y="6301630"/>
            <a:ext cx="12826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readIndex</a:t>
            </a:r>
            <a:endParaRPr lang="zh-CN" altLang="en-US"/>
          </a:p>
        </p:txBody>
      </p:sp>
      <p:cxnSp>
        <p:nvCxnSpPr>
          <p:cNvPr id="43" name="直线箭头连接符 42">
            <a:extLst>
              <a:ext uri="{FF2B5EF4-FFF2-40B4-BE49-F238E27FC236}">
                <a16:creationId xmlns:a16="http://schemas.microsoft.com/office/drawing/2014/main" id="{C273E172-B5AE-3D48-BDD7-6974C5362958}"/>
              </a:ext>
            </a:extLst>
          </p:cNvPr>
          <p:cNvCxnSpPr>
            <a:cxnSpLocks/>
          </p:cNvCxnSpPr>
          <p:nvPr/>
        </p:nvCxnSpPr>
        <p:spPr>
          <a:xfrm flipV="1">
            <a:off x="5836734" y="5545747"/>
            <a:ext cx="0" cy="733687"/>
          </a:xfrm>
          <a:prstGeom prst="straightConnector1">
            <a:avLst/>
          </a:prstGeom>
          <a:ln w="38100">
            <a:solidFill>
              <a:srgbClr val="134B8F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矩形 43">
            <a:extLst>
              <a:ext uri="{FF2B5EF4-FFF2-40B4-BE49-F238E27FC236}">
                <a16:creationId xmlns:a16="http://schemas.microsoft.com/office/drawing/2014/main" id="{D3D95B84-D6D7-E044-AE33-0FD337528804}"/>
              </a:ext>
            </a:extLst>
          </p:cNvPr>
          <p:cNvSpPr/>
          <p:nvPr/>
        </p:nvSpPr>
        <p:spPr>
          <a:xfrm>
            <a:off x="5382154" y="6345217"/>
            <a:ext cx="9091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srcEnd</a:t>
            </a:r>
            <a:endParaRPr lang="zh-CN" altLang="en-US"/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926C2C93-1F0E-A84B-8069-6399AAE7D479}"/>
              </a:ext>
            </a:extLst>
          </p:cNvPr>
          <p:cNvSpPr/>
          <p:nvPr/>
        </p:nvSpPr>
        <p:spPr>
          <a:xfrm>
            <a:off x="4295819" y="4926856"/>
            <a:ext cx="3722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…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98427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高性能秘诀之内存管理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2962853-6A5F-A740-A0B3-F5CAD7884E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614" y="2147454"/>
            <a:ext cx="6362700" cy="3810000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8F917F3C-C2FA-1649-82F3-2F09AFDE47FF}"/>
              </a:ext>
            </a:extLst>
          </p:cNvPr>
          <p:cNvSpPr/>
          <p:nvPr/>
        </p:nvSpPr>
        <p:spPr>
          <a:xfrm>
            <a:off x="7311458" y="2353441"/>
            <a:ext cx="2591882" cy="502024"/>
          </a:xfrm>
          <a:prstGeom prst="rect">
            <a:avLst/>
          </a:prstGeom>
          <a:solidFill>
            <a:srgbClr val="134B8F"/>
          </a:solidFill>
          <a:ln>
            <a:solidFill>
              <a:srgbClr val="134B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>
                <a:latin typeface="Microsoft YaHei" panose="020B0503020204020204" pitchFamily="34" charset="-122"/>
                <a:ea typeface="Microsoft YaHei" panose="020B0503020204020204" pitchFamily="34" charset="-122"/>
              </a:rPr>
              <a:t>UnpooledHeapByteBuf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79AA449C-A57C-A943-A64B-17E930481ED4}"/>
              </a:ext>
            </a:extLst>
          </p:cNvPr>
          <p:cNvSpPr txBox="1"/>
          <p:nvPr/>
        </p:nvSpPr>
        <p:spPr>
          <a:xfrm>
            <a:off x="7913311" y="1778122"/>
            <a:ext cx="1388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>
                <a:solidFill>
                  <a:srgbClr val="134B8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内存分类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9EE9D611-DF3C-454F-8010-84320DCAFE06}"/>
              </a:ext>
            </a:extLst>
          </p:cNvPr>
          <p:cNvSpPr/>
          <p:nvPr/>
        </p:nvSpPr>
        <p:spPr>
          <a:xfrm>
            <a:off x="7311458" y="3133901"/>
            <a:ext cx="2591882" cy="502024"/>
          </a:xfrm>
          <a:prstGeom prst="rect">
            <a:avLst/>
          </a:prstGeom>
          <a:solidFill>
            <a:srgbClr val="134B8F"/>
          </a:solidFill>
          <a:ln>
            <a:solidFill>
              <a:srgbClr val="134B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>
                <a:latin typeface="Microsoft YaHei" panose="020B0503020204020204" pitchFamily="34" charset="-122"/>
                <a:ea typeface="Microsoft YaHei" panose="020B0503020204020204" pitchFamily="34" charset="-122"/>
              </a:rPr>
              <a:t>PooledHeapByteBuf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AECB809F-1151-9C42-8B57-4B009415334E}"/>
              </a:ext>
            </a:extLst>
          </p:cNvPr>
          <p:cNvSpPr/>
          <p:nvPr/>
        </p:nvSpPr>
        <p:spPr>
          <a:xfrm>
            <a:off x="7311458" y="3914361"/>
            <a:ext cx="2591882" cy="502024"/>
          </a:xfrm>
          <a:prstGeom prst="rect">
            <a:avLst/>
          </a:prstGeom>
          <a:solidFill>
            <a:srgbClr val="134B8F"/>
          </a:solidFill>
          <a:ln>
            <a:solidFill>
              <a:srgbClr val="134B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CN" sz="1400">
                <a:latin typeface="Microsoft YaHei" panose="020B0503020204020204" pitchFamily="34" charset="-122"/>
                <a:ea typeface="Microsoft YaHei" panose="020B0503020204020204" pitchFamily="34" charset="-122"/>
              </a:rPr>
              <a:t>UnpooledDirectByteBuf</a:t>
            </a:r>
            <a:endParaRPr kumimoji="1" lang="en-US" altLang="zh-CN" sz="1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3CFD7687-95F3-3244-83EE-FD9D4D79484F}"/>
              </a:ext>
            </a:extLst>
          </p:cNvPr>
          <p:cNvSpPr/>
          <p:nvPr/>
        </p:nvSpPr>
        <p:spPr>
          <a:xfrm>
            <a:off x="7311458" y="4694821"/>
            <a:ext cx="2591882" cy="502024"/>
          </a:xfrm>
          <a:prstGeom prst="rect">
            <a:avLst/>
          </a:prstGeom>
          <a:solidFill>
            <a:srgbClr val="134B8F"/>
          </a:solidFill>
          <a:ln>
            <a:solidFill>
              <a:srgbClr val="134B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CN" sz="1600">
                <a:latin typeface="Microsoft YaHei" panose="020B0503020204020204" pitchFamily="34" charset="-122"/>
                <a:ea typeface="Microsoft YaHei" panose="020B0503020204020204" pitchFamily="34" charset="-122"/>
              </a:rPr>
              <a:t>PooledDirectByteBuf</a:t>
            </a:r>
            <a:endParaRPr kumimoji="1" lang="en-US" altLang="zh-CN" sz="16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4590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55362" y="1030014"/>
            <a:ext cx="10515600" cy="625532"/>
          </a:xfrm>
        </p:spPr>
        <p:txBody>
          <a:bodyPr>
            <a:normAutofit/>
          </a:bodyPr>
          <a:lstStyle/>
          <a:p>
            <a:r>
              <a: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PooledByteBufAllocator</a:t>
            </a:r>
            <a:endParaRPr kumimoji="1" lang="zh-CN" altLang="en-US" dirty="0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E28178D1-0236-0443-BB43-81F46EA3858E}"/>
              </a:ext>
            </a:extLst>
          </p:cNvPr>
          <p:cNvSpPr/>
          <p:nvPr/>
        </p:nvSpPr>
        <p:spPr>
          <a:xfrm>
            <a:off x="1009681" y="1877255"/>
            <a:ext cx="1724891" cy="706582"/>
          </a:xfrm>
          <a:prstGeom prst="ellipse">
            <a:avLst/>
          </a:prstGeom>
          <a:solidFill>
            <a:srgbClr val="134B8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>
                <a:latin typeface="Microsoft YaHei" panose="020B0503020204020204" pitchFamily="34" charset="-122"/>
                <a:ea typeface="Microsoft YaHei" panose="020B0503020204020204" pitchFamily="34" charset="-122"/>
              </a:rPr>
              <a:t>Thread</a:t>
            </a:r>
            <a:endParaRPr kumimoji="1"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" name="圆角矩形 6">
            <a:extLst>
              <a:ext uri="{FF2B5EF4-FFF2-40B4-BE49-F238E27FC236}">
                <a16:creationId xmlns:a16="http://schemas.microsoft.com/office/drawing/2014/main" id="{145926DB-185C-E74C-A0F3-A9DABDBB53DF}"/>
              </a:ext>
            </a:extLst>
          </p:cNvPr>
          <p:cNvSpPr/>
          <p:nvPr/>
        </p:nvSpPr>
        <p:spPr>
          <a:xfrm>
            <a:off x="858251" y="3406524"/>
            <a:ext cx="1859973" cy="727363"/>
          </a:xfrm>
          <a:prstGeom prst="roundRect">
            <a:avLst/>
          </a:prstGeom>
          <a:solidFill>
            <a:srgbClr val="134B8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Cache</a:t>
            </a:r>
            <a:endParaRPr kumimoji="1"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" name="单圆角矩形 7">
            <a:extLst>
              <a:ext uri="{FF2B5EF4-FFF2-40B4-BE49-F238E27FC236}">
                <a16:creationId xmlns:a16="http://schemas.microsoft.com/office/drawing/2014/main" id="{0784BFDC-D26C-D54B-BFD5-234663B6E71D}"/>
              </a:ext>
            </a:extLst>
          </p:cNvPr>
          <p:cNvSpPr/>
          <p:nvPr/>
        </p:nvSpPr>
        <p:spPr>
          <a:xfrm>
            <a:off x="858251" y="4490679"/>
            <a:ext cx="1922318" cy="810491"/>
          </a:xfrm>
          <a:prstGeom prst="round1Rect">
            <a:avLst/>
          </a:prstGeom>
          <a:solidFill>
            <a:srgbClr val="134B8F"/>
          </a:solidFill>
          <a:ln>
            <a:solidFill>
              <a:srgbClr val="134B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Area</a:t>
            </a:r>
            <a:endParaRPr kumimoji="1"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16" name="直线箭头连接符 15">
            <a:extLst>
              <a:ext uri="{FF2B5EF4-FFF2-40B4-BE49-F238E27FC236}">
                <a16:creationId xmlns:a16="http://schemas.microsoft.com/office/drawing/2014/main" id="{4425CA38-66A5-8444-9FDC-09265CC81EA5}"/>
              </a:ext>
            </a:extLst>
          </p:cNvPr>
          <p:cNvCxnSpPr>
            <a:cxnSpLocks/>
            <a:stCxn id="6" idx="4"/>
          </p:cNvCxnSpPr>
          <p:nvPr/>
        </p:nvCxnSpPr>
        <p:spPr>
          <a:xfrm flipH="1">
            <a:off x="1838573" y="2583837"/>
            <a:ext cx="33554" cy="822687"/>
          </a:xfrm>
          <a:prstGeom prst="straightConnector1">
            <a:avLst/>
          </a:prstGeom>
          <a:ln w="38100">
            <a:solidFill>
              <a:srgbClr val="134B8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椭圆 16">
            <a:extLst>
              <a:ext uri="{FF2B5EF4-FFF2-40B4-BE49-F238E27FC236}">
                <a16:creationId xmlns:a16="http://schemas.microsoft.com/office/drawing/2014/main" id="{0FDA2C0E-A407-D340-9B3D-66DAD8865498}"/>
              </a:ext>
            </a:extLst>
          </p:cNvPr>
          <p:cNvSpPr/>
          <p:nvPr/>
        </p:nvSpPr>
        <p:spPr>
          <a:xfrm>
            <a:off x="3931934" y="1877255"/>
            <a:ext cx="1724891" cy="706582"/>
          </a:xfrm>
          <a:prstGeom prst="ellipse">
            <a:avLst/>
          </a:prstGeom>
          <a:solidFill>
            <a:srgbClr val="134B8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>
                <a:latin typeface="Microsoft YaHei" panose="020B0503020204020204" pitchFamily="34" charset="-122"/>
                <a:ea typeface="Microsoft YaHei" panose="020B0503020204020204" pitchFamily="34" charset="-122"/>
              </a:rPr>
              <a:t>Thread</a:t>
            </a:r>
            <a:endParaRPr kumimoji="1"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8" name="圆角矩形 17">
            <a:extLst>
              <a:ext uri="{FF2B5EF4-FFF2-40B4-BE49-F238E27FC236}">
                <a16:creationId xmlns:a16="http://schemas.microsoft.com/office/drawing/2014/main" id="{18E67F97-EB32-4747-82AC-50A5904F37BC}"/>
              </a:ext>
            </a:extLst>
          </p:cNvPr>
          <p:cNvSpPr/>
          <p:nvPr/>
        </p:nvSpPr>
        <p:spPr>
          <a:xfrm>
            <a:off x="3805671" y="3406524"/>
            <a:ext cx="1859973" cy="727363"/>
          </a:xfrm>
          <a:prstGeom prst="roundRect">
            <a:avLst/>
          </a:prstGeom>
          <a:solidFill>
            <a:srgbClr val="134B8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Cache</a:t>
            </a:r>
            <a:endParaRPr kumimoji="1"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9" name="单圆角矩形 18">
            <a:extLst>
              <a:ext uri="{FF2B5EF4-FFF2-40B4-BE49-F238E27FC236}">
                <a16:creationId xmlns:a16="http://schemas.microsoft.com/office/drawing/2014/main" id="{3D1CE1C6-C3BD-8841-A096-1C24BC0FFF30}"/>
              </a:ext>
            </a:extLst>
          </p:cNvPr>
          <p:cNvSpPr/>
          <p:nvPr/>
        </p:nvSpPr>
        <p:spPr>
          <a:xfrm>
            <a:off x="3805671" y="4454310"/>
            <a:ext cx="1922318" cy="810491"/>
          </a:xfrm>
          <a:prstGeom prst="round1Rect">
            <a:avLst/>
          </a:prstGeom>
          <a:solidFill>
            <a:srgbClr val="134B8F"/>
          </a:solidFill>
          <a:ln>
            <a:solidFill>
              <a:srgbClr val="134B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Area</a:t>
            </a:r>
            <a:endParaRPr kumimoji="1"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20" name="直线箭头连接符 19">
            <a:extLst>
              <a:ext uri="{FF2B5EF4-FFF2-40B4-BE49-F238E27FC236}">
                <a16:creationId xmlns:a16="http://schemas.microsoft.com/office/drawing/2014/main" id="{C1315FBD-D79A-F34B-922D-BF8D74EC9116}"/>
              </a:ext>
            </a:extLst>
          </p:cNvPr>
          <p:cNvCxnSpPr>
            <a:stCxn id="17" idx="4"/>
            <a:endCxn id="18" idx="0"/>
          </p:cNvCxnSpPr>
          <p:nvPr/>
        </p:nvCxnSpPr>
        <p:spPr>
          <a:xfrm flipH="1">
            <a:off x="4735658" y="2583837"/>
            <a:ext cx="58722" cy="822687"/>
          </a:xfrm>
          <a:prstGeom prst="straightConnector1">
            <a:avLst/>
          </a:prstGeom>
          <a:ln w="38100">
            <a:solidFill>
              <a:srgbClr val="134B8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椭圆 20">
            <a:extLst>
              <a:ext uri="{FF2B5EF4-FFF2-40B4-BE49-F238E27FC236}">
                <a16:creationId xmlns:a16="http://schemas.microsoft.com/office/drawing/2014/main" id="{82A18C25-0060-2147-A9A8-ACBC260C54D8}"/>
              </a:ext>
            </a:extLst>
          </p:cNvPr>
          <p:cNvSpPr/>
          <p:nvPr/>
        </p:nvSpPr>
        <p:spPr>
          <a:xfrm>
            <a:off x="6916690" y="1877255"/>
            <a:ext cx="1724891" cy="706582"/>
          </a:xfrm>
          <a:prstGeom prst="ellipse">
            <a:avLst/>
          </a:prstGeom>
          <a:solidFill>
            <a:srgbClr val="134B8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>
                <a:latin typeface="Microsoft YaHei" panose="020B0503020204020204" pitchFamily="34" charset="-122"/>
                <a:ea typeface="Microsoft YaHei" panose="020B0503020204020204" pitchFamily="34" charset="-122"/>
              </a:rPr>
              <a:t>Thread</a:t>
            </a:r>
            <a:endParaRPr kumimoji="1"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2" name="圆角矩形 21">
            <a:extLst>
              <a:ext uri="{FF2B5EF4-FFF2-40B4-BE49-F238E27FC236}">
                <a16:creationId xmlns:a16="http://schemas.microsoft.com/office/drawing/2014/main" id="{C80BEA2B-CD05-0645-80FE-2756CEFB0CFE}"/>
              </a:ext>
            </a:extLst>
          </p:cNvPr>
          <p:cNvSpPr/>
          <p:nvPr/>
        </p:nvSpPr>
        <p:spPr>
          <a:xfrm>
            <a:off x="6807205" y="3406524"/>
            <a:ext cx="1859973" cy="727363"/>
          </a:xfrm>
          <a:prstGeom prst="roundRect">
            <a:avLst/>
          </a:prstGeom>
          <a:solidFill>
            <a:srgbClr val="134B8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Cache</a:t>
            </a:r>
            <a:endParaRPr kumimoji="1"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3" name="单圆角矩形 22">
            <a:extLst>
              <a:ext uri="{FF2B5EF4-FFF2-40B4-BE49-F238E27FC236}">
                <a16:creationId xmlns:a16="http://schemas.microsoft.com/office/drawing/2014/main" id="{5909D5A8-D7C2-B740-BB4B-ED8088C1BCAF}"/>
              </a:ext>
            </a:extLst>
          </p:cNvPr>
          <p:cNvSpPr/>
          <p:nvPr/>
        </p:nvSpPr>
        <p:spPr>
          <a:xfrm>
            <a:off x="6805905" y="4454310"/>
            <a:ext cx="1922318" cy="810491"/>
          </a:xfrm>
          <a:prstGeom prst="round1Rect">
            <a:avLst/>
          </a:prstGeom>
          <a:solidFill>
            <a:srgbClr val="134B8F"/>
          </a:solidFill>
          <a:ln>
            <a:solidFill>
              <a:srgbClr val="134B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Area</a:t>
            </a:r>
            <a:endParaRPr kumimoji="1"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24" name="直线箭头连接符 23">
            <a:extLst>
              <a:ext uri="{FF2B5EF4-FFF2-40B4-BE49-F238E27FC236}">
                <a16:creationId xmlns:a16="http://schemas.microsoft.com/office/drawing/2014/main" id="{99BA3780-E183-EE44-903A-967A9E493437}"/>
              </a:ext>
            </a:extLst>
          </p:cNvPr>
          <p:cNvCxnSpPr>
            <a:stCxn id="21" idx="4"/>
            <a:endCxn id="22" idx="0"/>
          </p:cNvCxnSpPr>
          <p:nvPr/>
        </p:nvCxnSpPr>
        <p:spPr>
          <a:xfrm flipH="1">
            <a:off x="7737192" y="2583837"/>
            <a:ext cx="41944" cy="822687"/>
          </a:xfrm>
          <a:prstGeom prst="straightConnector1">
            <a:avLst/>
          </a:prstGeom>
          <a:ln w="38100">
            <a:solidFill>
              <a:srgbClr val="134B8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矩形 29">
            <a:extLst>
              <a:ext uri="{FF2B5EF4-FFF2-40B4-BE49-F238E27FC236}">
                <a16:creationId xmlns:a16="http://schemas.microsoft.com/office/drawing/2014/main" id="{85026314-608D-1047-B697-AD1CC53B770E}"/>
              </a:ext>
            </a:extLst>
          </p:cNvPr>
          <p:cNvSpPr/>
          <p:nvPr/>
        </p:nvSpPr>
        <p:spPr>
          <a:xfrm>
            <a:off x="6069455" y="4084978"/>
            <a:ext cx="4074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b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…</a:t>
            </a:r>
            <a:endParaRPr lang="zh-CN" alt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91CD9769-91A3-9246-9F80-02C146EAAAA8}"/>
              </a:ext>
            </a:extLst>
          </p:cNvPr>
          <p:cNvSpPr/>
          <p:nvPr/>
        </p:nvSpPr>
        <p:spPr>
          <a:xfrm>
            <a:off x="6032681" y="1939097"/>
            <a:ext cx="4074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b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…</a:t>
            </a:r>
            <a:endParaRPr lang="zh-CN" altLang="en-US"/>
          </a:p>
        </p:txBody>
      </p:sp>
      <p:sp>
        <p:nvSpPr>
          <p:cNvPr id="25" name="圆角矩形 24">
            <a:extLst>
              <a:ext uri="{FF2B5EF4-FFF2-40B4-BE49-F238E27FC236}">
                <a16:creationId xmlns:a16="http://schemas.microsoft.com/office/drawing/2014/main" id="{D29DB1B3-65FF-CE48-8230-754FFF1642BC}"/>
              </a:ext>
            </a:extLst>
          </p:cNvPr>
          <p:cNvSpPr/>
          <p:nvPr/>
        </p:nvSpPr>
        <p:spPr>
          <a:xfrm>
            <a:off x="669913" y="2961313"/>
            <a:ext cx="2325645" cy="2617365"/>
          </a:xfrm>
          <a:prstGeom prst="roundRect">
            <a:avLst/>
          </a:prstGeom>
          <a:noFill/>
          <a:ln w="381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9" name="圆角矩形 28">
            <a:extLst>
              <a:ext uri="{FF2B5EF4-FFF2-40B4-BE49-F238E27FC236}">
                <a16:creationId xmlns:a16="http://schemas.microsoft.com/office/drawing/2014/main" id="{D76E2B1D-B925-3548-81D0-0029CDEB2303}"/>
              </a:ext>
            </a:extLst>
          </p:cNvPr>
          <p:cNvSpPr/>
          <p:nvPr/>
        </p:nvSpPr>
        <p:spPr>
          <a:xfrm>
            <a:off x="3586568" y="2961313"/>
            <a:ext cx="2325645" cy="2617365"/>
          </a:xfrm>
          <a:prstGeom prst="roundRect">
            <a:avLst/>
          </a:prstGeom>
          <a:noFill/>
          <a:ln w="381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2" name="圆角矩形 31">
            <a:extLst>
              <a:ext uri="{FF2B5EF4-FFF2-40B4-BE49-F238E27FC236}">
                <a16:creationId xmlns:a16="http://schemas.microsoft.com/office/drawing/2014/main" id="{26B29294-C566-934B-B81F-FEB90994093B}"/>
              </a:ext>
            </a:extLst>
          </p:cNvPr>
          <p:cNvSpPr/>
          <p:nvPr/>
        </p:nvSpPr>
        <p:spPr>
          <a:xfrm>
            <a:off x="6580004" y="2961313"/>
            <a:ext cx="2325645" cy="2617365"/>
          </a:xfrm>
          <a:prstGeom prst="roundRect">
            <a:avLst/>
          </a:prstGeom>
          <a:noFill/>
          <a:ln w="381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51249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" altLang="zh-CN">
                <a:latin typeface="Microsoft YaHei" panose="020B0503020204020204" pitchFamily="34" charset="-122"/>
                <a:ea typeface="Microsoft YaHei" panose="020B0503020204020204" pitchFamily="34" charset="-122"/>
              </a:rPr>
              <a:t>PoolThreadCache - MemoryRegionCache</a:t>
            </a:r>
            <a:endParaRPr kumimoji="1" lang="zh-CN" altLang="en-US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45853653-1119-5D45-A0E6-9B8F7D5796DD}"/>
              </a:ext>
            </a:extLst>
          </p:cNvPr>
          <p:cNvSpPr/>
          <p:nvPr/>
        </p:nvSpPr>
        <p:spPr>
          <a:xfrm>
            <a:off x="363130" y="2347323"/>
            <a:ext cx="195758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sz="2000" b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tinyCacheSize</a:t>
            </a:r>
            <a:endParaRPr lang="zh-CN" altLang="en-US" sz="200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A074821F-6CC8-954E-B54F-95DF2E73DF32}"/>
              </a:ext>
            </a:extLst>
          </p:cNvPr>
          <p:cNvSpPr/>
          <p:nvPr/>
        </p:nvSpPr>
        <p:spPr>
          <a:xfrm>
            <a:off x="272188" y="3649797"/>
            <a:ext cx="21387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sz="2000" b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smallCacheSize</a:t>
            </a:r>
            <a:endParaRPr lang="zh-CN" altLang="en-US" sz="200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8C132113-7999-C741-8E50-D59455C07A38}"/>
              </a:ext>
            </a:extLst>
          </p:cNvPr>
          <p:cNvSpPr/>
          <p:nvPr/>
        </p:nvSpPr>
        <p:spPr>
          <a:xfrm>
            <a:off x="206690" y="4767608"/>
            <a:ext cx="228889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normalCacheSize</a:t>
            </a:r>
          </a:p>
        </p:txBody>
      </p:sp>
      <p:sp>
        <p:nvSpPr>
          <p:cNvPr id="25" name="单圆角矩形 24">
            <a:extLst>
              <a:ext uri="{FF2B5EF4-FFF2-40B4-BE49-F238E27FC236}">
                <a16:creationId xmlns:a16="http://schemas.microsoft.com/office/drawing/2014/main" id="{3598FB93-AE3B-074D-A077-9B8384C6305A}"/>
              </a:ext>
            </a:extLst>
          </p:cNvPr>
          <p:cNvSpPr/>
          <p:nvPr/>
        </p:nvSpPr>
        <p:spPr>
          <a:xfrm>
            <a:off x="2867892" y="2234633"/>
            <a:ext cx="1122218" cy="586298"/>
          </a:xfrm>
          <a:prstGeom prst="round1Rect">
            <a:avLst/>
          </a:prstGeom>
          <a:solidFill>
            <a:srgbClr val="134B8F"/>
          </a:solidFill>
          <a:ln>
            <a:solidFill>
              <a:srgbClr val="134B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>
                <a:latin typeface="Microsoft YaHei" panose="020B0503020204020204" pitchFamily="34" charset="-122"/>
                <a:ea typeface="Microsoft YaHei" panose="020B0503020204020204" pitchFamily="34" charset="-122"/>
              </a:rPr>
              <a:t>16B</a:t>
            </a:r>
            <a:endParaRPr kumimoji="1"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2" name="单圆角矩形 31">
            <a:extLst>
              <a:ext uri="{FF2B5EF4-FFF2-40B4-BE49-F238E27FC236}">
                <a16:creationId xmlns:a16="http://schemas.microsoft.com/office/drawing/2014/main" id="{DA1E559A-CCE2-2742-B1D8-9F4B5DF5D170}"/>
              </a:ext>
            </a:extLst>
          </p:cNvPr>
          <p:cNvSpPr/>
          <p:nvPr/>
        </p:nvSpPr>
        <p:spPr>
          <a:xfrm>
            <a:off x="4391892" y="2254229"/>
            <a:ext cx="1122218" cy="586298"/>
          </a:xfrm>
          <a:prstGeom prst="round1Rect">
            <a:avLst/>
          </a:prstGeom>
          <a:solidFill>
            <a:srgbClr val="134B8F"/>
          </a:solidFill>
          <a:ln>
            <a:solidFill>
              <a:srgbClr val="134B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>
                <a:latin typeface="Microsoft YaHei" panose="020B0503020204020204" pitchFamily="34" charset="-122"/>
                <a:ea typeface="Microsoft YaHei" panose="020B0503020204020204" pitchFamily="34" charset="-122"/>
              </a:rPr>
              <a:t>32B</a:t>
            </a:r>
            <a:endParaRPr kumimoji="1"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3" name="单圆角矩形 32">
            <a:extLst>
              <a:ext uri="{FF2B5EF4-FFF2-40B4-BE49-F238E27FC236}">
                <a16:creationId xmlns:a16="http://schemas.microsoft.com/office/drawing/2014/main" id="{98277B93-864A-524F-ADD5-C964C2E002DD}"/>
              </a:ext>
            </a:extLst>
          </p:cNvPr>
          <p:cNvSpPr/>
          <p:nvPr/>
        </p:nvSpPr>
        <p:spPr>
          <a:xfrm>
            <a:off x="5915892" y="2254229"/>
            <a:ext cx="1122218" cy="586298"/>
          </a:xfrm>
          <a:prstGeom prst="round1Rect">
            <a:avLst/>
          </a:prstGeom>
          <a:solidFill>
            <a:srgbClr val="134B8F"/>
          </a:solidFill>
          <a:ln>
            <a:solidFill>
              <a:srgbClr val="134B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>
                <a:latin typeface="Microsoft YaHei" panose="020B0503020204020204" pitchFamily="34" charset="-122"/>
                <a:ea typeface="Microsoft YaHei" panose="020B0503020204020204" pitchFamily="34" charset="-122"/>
              </a:rPr>
              <a:t>48B</a:t>
            </a:r>
            <a:endParaRPr kumimoji="1"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4" name="单圆角矩形 33">
            <a:extLst>
              <a:ext uri="{FF2B5EF4-FFF2-40B4-BE49-F238E27FC236}">
                <a16:creationId xmlns:a16="http://schemas.microsoft.com/office/drawing/2014/main" id="{5AEDD9B7-D46A-DC4B-958C-58A32D231DD9}"/>
              </a:ext>
            </a:extLst>
          </p:cNvPr>
          <p:cNvSpPr/>
          <p:nvPr/>
        </p:nvSpPr>
        <p:spPr>
          <a:xfrm>
            <a:off x="8021783" y="2254229"/>
            <a:ext cx="1122218" cy="586298"/>
          </a:xfrm>
          <a:prstGeom prst="round1Rect">
            <a:avLst/>
          </a:prstGeom>
          <a:solidFill>
            <a:srgbClr val="134B8F"/>
          </a:solidFill>
          <a:ln>
            <a:solidFill>
              <a:srgbClr val="134B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>
                <a:latin typeface="Microsoft YaHei" panose="020B0503020204020204" pitchFamily="34" charset="-122"/>
                <a:ea typeface="Microsoft YaHei" panose="020B0503020204020204" pitchFamily="34" charset="-122"/>
              </a:rPr>
              <a:t>480B</a:t>
            </a:r>
            <a:endParaRPr kumimoji="1"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5" name="单圆角矩形 34">
            <a:extLst>
              <a:ext uri="{FF2B5EF4-FFF2-40B4-BE49-F238E27FC236}">
                <a16:creationId xmlns:a16="http://schemas.microsoft.com/office/drawing/2014/main" id="{094B37B6-E2C1-C84B-8F1C-7B031A10D929}"/>
              </a:ext>
            </a:extLst>
          </p:cNvPr>
          <p:cNvSpPr/>
          <p:nvPr/>
        </p:nvSpPr>
        <p:spPr>
          <a:xfrm>
            <a:off x="9705110" y="2254229"/>
            <a:ext cx="1122218" cy="586298"/>
          </a:xfrm>
          <a:prstGeom prst="round1Rect">
            <a:avLst/>
          </a:prstGeom>
          <a:solidFill>
            <a:srgbClr val="134B8F"/>
          </a:solidFill>
          <a:ln>
            <a:solidFill>
              <a:srgbClr val="134B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>
                <a:latin typeface="Microsoft YaHei" panose="020B0503020204020204" pitchFamily="34" charset="-122"/>
                <a:ea typeface="Microsoft YaHei" panose="020B0503020204020204" pitchFamily="34" charset="-122"/>
              </a:rPr>
              <a:t>496B</a:t>
            </a:r>
            <a:endParaRPr kumimoji="1"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B734707-8F7D-834D-91A7-DF2496663F67}"/>
              </a:ext>
            </a:extLst>
          </p:cNvPr>
          <p:cNvSpPr/>
          <p:nvPr/>
        </p:nvSpPr>
        <p:spPr>
          <a:xfrm>
            <a:off x="7274565" y="2343116"/>
            <a:ext cx="3722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…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37" name="单圆角矩形 36">
            <a:extLst>
              <a:ext uri="{FF2B5EF4-FFF2-40B4-BE49-F238E27FC236}">
                <a16:creationId xmlns:a16="http://schemas.microsoft.com/office/drawing/2014/main" id="{65356D9E-F7B1-D348-9F1F-CF4205B47495}"/>
              </a:ext>
            </a:extLst>
          </p:cNvPr>
          <p:cNvSpPr/>
          <p:nvPr/>
        </p:nvSpPr>
        <p:spPr>
          <a:xfrm>
            <a:off x="2867892" y="3556703"/>
            <a:ext cx="1524000" cy="586298"/>
          </a:xfrm>
          <a:prstGeom prst="round1Rect">
            <a:avLst/>
          </a:prstGeom>
          <a:solidFill>
            <a:srgbClr val="134B8F"/>
          </a:solidFill>
          <a:ln>
            <a:solidFill>
              <a:srgbClr val="134B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>
                <a:latin typeface="Microsoft YaHei" panose="020B0503020204020204" pitchFamily="34" charset="-122"/>
                <a:ea typeface="Microsoft YaHei" panose="020B0503020204020204" pitchFamily="34" charset="-122"/>
              </a:rPr>
              <a:t>512B</a:t>
            </a:r>
            <a:endParaRPr kumimoji="1"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9" name="单圆角矩形 38">
            <a:extLst>
              <a:ext uri="{FF2B5EF4-FFF2-40B4-BE49-F238E27FC236}">
                <a16:creationId xmlns:a16="http://schemas.microsoft.com/office/drawing/2014/main" id="{F907E43B-E45C-BF4C-BE37-1AB1D71F0476}"/>
              </a:ext>
            </a:extLst>
          </p:cNvPr>
          <p:cNvSpPr/>
          <p:nvPr/>
        </p:nvSpPr>
        <p:spPr>
          <a:xfrm>
            <a:off x="4848869" y="3572092"/>
            <a:ext cx="1524000" cy="586298"/>
          </a:xfrm>
          <a:prstGeom prst="round1Rect">
            <a:avLst/>
          </a:prstGeom>
          <a:solidFill>
            <a:srgbClr val="134B8F"/>
          </a:solidFill>
          <a:ln>
            <a:solidFill>
              <a:srgbClr val="134B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>
                <a:latin typeface="Microsoft YaHei" panose="020B0503020204020204" pitchFamily="34" charset="-122"/>
                <a:ea typeface="Microsoft YaHei" panose="020B0503020204020204" pitchFamily="34" charset="-122"/>
              </a:rPr>
              <a:t>1K</a:t>
            </a:r>
            <a:endParaRPr kumimoji="1"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0" name="单圆角矩形 39">
            <a:extLst>
              <a:ext uri="{FF2B5EF4-FFF2-40B4-BE49-F238E27FC236}">
                <a16:creationId xmlns:a16="http://schemas.microsoft.com/office/drawing/2014/main" id="{31C61A44-8A96-264E-8000-7DBB55D85D6C}"/>
              </a:ext>
            </a:extLst>
          </p:cNvPr>
          <p:cNvSpPr/>
          <p:nvPr/>
        </p:nvSpPr>
        <p:spPr>
          <a:xfrm>
            <a:off x="6884783" y="3572092"/>
            <a:ext cx="1524000" cy="586298"/>
          </a:xfrm>
          <a:prstGeom prst="round1Rect">
            <a:avLst/>
          </a:prstGeom>
          <a:solidFill>
            <a:srgbClr val="134B8F"/>
          </a:solidFill>
          <a:ln>
            <a:solidFill>
              <a:srgbClr val="134B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>
                <a:latin typeface="Microsoft YaHei" panose="020B0503020204020204" pitchFamily="34" charset="-122"/>
                <a:ea typeface="Microsoft YaHei" panose="020B0503020204020204" pitchFamily="34" charset="-122"/>
              </a:rPr>
              <a:t>2K</a:t>
            </a:r>
            <a:endParaRPr kumimoji="1"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1" name="单圆角矩形 40">
            <a:extLst>
              <a:ext uri="{FF2B5EF4-FFF2-40B4-BE49-F238E27FC236}">
                <a16:creationId xmlns:a16="http://schemas.microsoft.com/office/drawing/2014/main" id="{61844822-01E3-9940-AE4B-D351399364CB}"/>
              </a:ext>
            </a:extLst>
          </p:cNvPr>
          <p:cNvSpPr/>
          <p:nvPr/>
        </p:nvSpPr>
        <p:spPr>
          <a:xfrm>
            <a:off x="8943110" y="3572092"/>
            <a:ext cx="1524000" cy="586298"/>
          </a:xfrm>
          <a:prstGeom prst="round1Rect">
            <a:avLst/>
          </a:prstGeom>
          <a:solidFill>
            <a:srgbClr val="134B8F"/>
          </a:solidFill>
          <a:ln>
            <a:solidFill>
              <a:srgbClr val="134B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>
                <a:latin typeface="Microsoft YaHei" panose="020B0503020204020204" pitchFamily="34" charset="-122"/>
                <a:ea typeface="Microsoft YaHei" panose="020B0503020204020204" pitchFamily="34" charset="-122"/>
              </a:rPr>
              <a:t>4K</a:t>
            </a:r>
            <a:endParaRPr kumimoji="1"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2" name="单圆角矩形 41">
            <a:extLst>
              <a:ext uri="{FF2B5EF4-FFF2-40B4-BE49-F238E27FC236}">
                <a16:creationId xmlns:a16="http://schemas.microsoft.com/office/drawing/2014/main" id="{2ECE937E-1AE3-E041-AF85-0CF84E4BE610}"/>
              </a:ext>
            </a:extLst>
          </p:cNvPr>
          <p:cNvSpPr/>
          <p:nvPr/>
        </p:nvSpPr>
        <p:spPr>
          <a:xfrm>
            <a:off x="2867892" y="4767608"/>
            <a:ext cx="1891144" cy="586298"/>
          </a:xfrm>
          <a:prstGeom prst="round1Rect">
            <a:avLst/>
          </a:prstGeom>
          <a:solidFill>
            <a:srgbClr val="134B8F"/>
          </a:solidFill>
          <a:ln>
            <a:solidFill>
              <a:srgbClr val="134B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>
                <a:latin typeface="Microsoft YaHei" panose="020B0503020204020204" pitchFamily="34" charset="-122"/>
                <a:ea typeface="Microsoft YaHei" panose="020B0503020204020204" pitchFamily="34" charset="-122"/>
              </a:rPr>
              <a:t>8K</a:t>
            </a:r>
            <a:endParaRPr kumimoji="1"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3" name="单圆角矩形 42">
            <a:extLst>
              <a:ext uri="{FF2B5EF4-FFF2-40B4-BE49-F238E27FC236}">
                <a16:creationId xmlns:a16="http://schemas.microsoft.com/office/drawing/2014/main" id="{4E2D11E1-8543-A24C-988A-7D1E2AF469B3}"/>
              </a:ext>
            </a:extLst>
          </p:cNvPr>
          <p:cNvSpPr/>
          <p:nvPr/>
        </p:nvSpPr>
        <p:spPr>
          <a:xfrm>
            <a:off x="5257337" y="4778663"/>
            <a:ext cx="1891144" cy="586298"/>
          </a:xfrm>
          <a:prstGeom prst="round1Rect">
            <a:avLst/>
          </a:prstGeom>
          <a:solidFill>
            <a:srgbClr val="134B8F"/>
          </a:solidFill>
          <a:ln>
            <a:solidFill>
              <a:srgbClr val="134B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>
                <a:latin typeface="Microsoft YaHei" panose="020B0503020204020204" pitchFamily="34" charset="-122"/>
                <a:ea typeface="Microsoft YaHei" panose="020B0503020204020204" pitchFamily="34" charset="-122"/>
              </a:rPr>
              <a:t>16K</a:t>
            </a:r>
            <a:endParaRPr kumimoji="1"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4" name="单圆角矩形 43">
            <a:extLst>
              <a:ext uri="{FF2B5EF4-FFF2-40B4-BE49-F238E27FC236}">
                <a16:creationId xmlns:a16="http://schemas.microsoft.com/office/drawing/2014/main" id="{4C9F9D96-292E-1549-833D-970AD1D57EF1}"/>
              </a:ext>
            </a:extLst>
          </p:cNvPr>
          <p:cNvSpPr/>
          <p:nvPr/>
        </p:nvSpPr>
        <p:spPr>
          <a:xfrm>
            <a:off x="7646783" y="4767608"/>
            <a:ext cx="1891144" cy="586298"/>
          </a:xfrm>
          <a:prstGeom prst="round1Rect">
            <a:avLst/>
          </a:prstGeom>
          <a:solidFill>
            <a:srgbClr val="134B8F"/>
          </a:solidFill>
          <a:ln>
            <a:solidFill>
              <a:srgbClr val="134B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>
                <a:latin typeface="Microsoft YaHei" panose="020B0503020204020204" pitchFamily="34" charset="-122"/>
                <a:ea typeface="Microsoft YaHei" panose="020B0503020204020204" pitchFamily="34" charset="-122"/>
              </a:rPr>
              <a:t>32K</a:t>
            </a:r>
            <a:endParaRPr kumimoji="1"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651833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/>
              <a:t>Page </a:t>
            </a:r>
            <a:r>
              <a:rPr kumimoji="1" lang="zh-CN" altLang="en-US"/>
              <a:t>管理</a:t>
            </a:r>
            <a:endParaRPr kumimoji="1" lang="zh-CN" altLang="en-US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45853653-1119-5D45-A0E6-9B8F7D5796DD}"/>
              </a:ext>
            </a:extLst>
          </p:cNvPr>
          <p:cNvSpPr/>
          <p:nvPr/>
        </p:nvSpPr>
        <p:spPr>
          <a:xfrm>
            <a:off x="399695" y="2146026"/>
            <a:ext cx="34336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sz="2000" b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endParaRPr lang="zh-CN" altLang="en-US" sz="200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0" name="圆角矩形 19">
            <a:extLst>
              <a:ext uri="{FF2B5EF4-FFF2-40B4-BE49-F238E27FC236}">
                <a16:creationId xmlns:a16="http://schemas.microsoft.com/office/drawing/2014/main" id="{B5102886-F714-C944-ABCA-89E16314DD57}"/>
              </a:ext>
            </a:extLst>
          </p:cNvPr>
          <p:cNvSpPr/>
          <p:nvPr/>
        </p:nvSpPr>
        <p:spPr>
          <a:xfrm>
            <a:off x="4914903" y="2090158"/>
            <a:ext cx="1298862" cy="514329"/>
          </a:xfrm>
          <a:prstGeom prst="roundRect">
            <a:avLst/>
          </a:prstGeom>
          <a:solidFill>
            <a:srgbClr val="134B8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>
                <a:latin typeface="Microsoft YaHei" panose="020B0503020204020204" pitchFamily="34" charset="-122"/>
                <a:ea typeface="Microsoft YaHei" panose="020B0503020204020204" pitchFamily="34" charset="-122"/>
              </a:rPr>
              <a:t>0~16M</a:t>
            </a:r>
            <a:endParaRPr kumimoji="1"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1" name="圆角矩形 20">
            <a:extLst>
              <a:ext uri="{FF2B5EF4-FFF2-40B4-BE49-F238E27FC236}">
                <a16:creationId xmlns:a16="http://schemas.microsoft.com/office/drawing/2014/main" id="{6AE2EBE1-23C6-4248-AFBB-A6E79ADE3E50}"/>
              </a:ext>
            </a:extLst>
          </p:cNvPr>
          <p:cNvSpPr/>
          <p:nvPr/>
        </p:nvSpPr>
        <p:spPr>
          <a:xfrm>
            <a:off x="3686924" y="2741395"/>
            <a:ext cx="1298862" cy="514329"/>
          </a:xfrm>
          <a:prstGeom prst="roundRect">
            <a:avLst/>
          </a:prstGeom>
          <a:solidFill>
            <a:srgbClr val="134B8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>
                <a:latin typeface="Microsoft YaHei" panose="020B0503020204020204" pitchFamily="34" charset="-122"/>
                <a:ea typeface="Microsoft YaHei" panose="020B0503020204020204" pitchFamily="34" charset="-122"/>
              </a:rPr>
              <a:t>0~8M</a:t>
            </a:r>
            <a:endParaRPr kumimoji="1"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2" name="圆角矩形 21">
            <a:extLst>
              <a:ext uri="{FF2B5EF4-FFF2-40B4-BE49-F238E27FC236}">
                <a16:creationId xmlns:a16="http://schemas.microsoft.com/office/drawing/2014/main" id="{8E4BF8A1-9217-0645-918C-88754C880FB3}"/>
              </a:ext>
            </a:extLst>
          </p:cNvPr>
          <p:cNvSpPr/>
          <p:nvPr/>
        </p:nvSpPr>
        <p:spPr>
          <a:xfrm>
            <a:off x="6333149" y="2741395"/>
            <a:ext cx="1298862" cy="514329"/>
          </a:xfrm>
          <a:prstGeom prst="roundRect">
            <a:avLst/>
          </a:prstGeom>
          <a:solidFill>
            <a:srgbClr val="134B8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>
                <a:latin typeface="Microsoft YaHei" panose="020B0503020204020204" pitchFamily="34" charset="-122"/>
                <a:ea typeface="Microsoft YaHei" panose="020B0503020204020204" pitchFamily="34" charset="-122"/>
              </a:rPr>
              <a:t>8~16M</a:t>
            </a:r>
            <a:endParaRPr kumimoji="1"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3" name="圆角矩形 22">
            <a:extLst>
              <a:ext uri="{FF2B5EF4-FFF2-40B4-BE49-F238E27FC236}">
                <a16:creationId xmlns:a16="http://schemas.microsoft.com/office/drawing/2014/main" id="{BA356B70-0148-0843-888F-B8B908C1BC1C}"/>
              </a:ext>
            </a:extLst>
          </p:cNvPr>
          <p:cNvSpPr/>
          <p:nvPr/>
        </p:nvSpPr>
        <p:spPr>
          <a:xfrm>
            <a:off x="2753704" y="3392632"/>
            <a:ext cx="1298862" cy="514329"/>
          </a:xfrm>
          <a:prstGeom prst="roundRect">
            <a:avLst/>
          </a:prstGeom>
          <a:solidFill>
            <a:srgbClr val="134B8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>
                <a:latin typeface="Microsoft YaHei" panose="020B0503020204020204" pitchFamily="34" charset="-122"/>
                <a:ea typeface="Microsoft YaHei" panose="020B0503020204020204" pitchFamily="34" charset="-122"/>
              </a:rPr>
              <a:t>0~4M</a:t>
            </a:r>
            <a:endParaRPr kumimoji="1"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4" name="圆角矩形 23">
            <a:extLst>
              <a:ext uri="{FF2B5EF4-FFF2-40B4-BE49-F238E27FC236}">
                <a16:creationId xmlns:a16="http://schemas.microsoft.com/office/drawing/2014/main" id="{BBA22499-4732-654E-A7DB-421907667C5E}"/>
              </a:ext>
            </a:extLst>
          </p:cNvPr>
          <p:cNvSpPr/>
          <p:nvPr/>
        </p:nvSpPr>
        <p:spPr>
          <a:xfrm>
            <a:off x="4218711" y="3392632"/>
            <a:ext cx="1298862" cy="514329"/>
          </a:xfrm>
          <a:prstGeom prst="roundRect">
            <a:avLst/>
          </a:prstGeom>
          <a:solidFill>
            <a:srgbClr val="134B8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>
                <a:latin typeface="Microsoft YaHei" panose="020B0503020204020204" pitchFamily="34" charset="-122"/>
                <a:ea typeface="Microsoft YaHei" panose="020B0503020204020204" pitchFamily="34" charset="-122"/>
              </a:rPr>
              <a:t>4~8M</a:t>
            </a:r>
            <a:endParaRPr kumimoji="1"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9" name="圆角矩形 28">
            <a:extLst>
              <a:ext uri="{FF2B5EF4-FFF2-40B4-BE49-F238E27FC236}">
                <a16:creationId xmlns:a16="http://schemas.microsoft.com/office/drawing/2014/main" id="{C59364E5-297E-1E4C-8BBB-D85B4F107F23}"/>
              </a:ext>
            </a:extLst>
          </p:cNvPr>
          <p:cNvSpPr/>
          <p:nvPr/>
        </p:nvSpPr>
        <p:spPr>
          <a:xfrm>
            <a:off x="5683718" y="3392632"/>
            <a:ext cx="1298862" cy="514329"/>
          </a:xfrm>
          <a:prstGeom prst="roundRect">
            <a:avLst/>
          </a:prstGeom>
          <a:solidFill>
            <a:srgbClr val="134B8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>
                <a:latin typeface="Microsoft YaHei" panose="020B0503020204020204" pitchFamily="34" charset="-122"/>
                <a:ea typeface="Microsoft YaHei" panose="020B0503020204020204" pitchFamily="34" charset="-122"/>
              </a:rPr>
              <a:t>8~12M</a:t>
            </a:r>
            <a:endParaRPr kumimoji="1"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0" name="圆角矩形 29">
            <a:extLst>
              <a:ext uri="{FF2B5EF4-FFF2-40B4-BE49-F238E27FC236}">
                <a16:creationId xmlns:a16="http://schemas.microsoft.com/office/drawing/2014/main" id="{B6B0F1E1-462C-F542-8C7E-1E43973458FC}"/>
              </a:ext>
            </a:extLst>
          </p:cNvPr>
          <p:cNvSpPr/>
          <p:nvPr/>
        </p:nvSpPr>
        <p:spPr>
          <a:xfrm>
            <a:off x="7148725" y="3392632"/>
            <a:ext cx="1298862" cy="514329"/>
          </a:xfrm>
          <a:prstGeom prst="roundRect">
            <a:avLst/>
          </a:prstGeom>
          <a:solidFill>
            <a:srgbClr val="134B8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>
                <a:latin typeface="Microsoft YaHei" panose="020B0503020204020204" pitchFamily="34" charset="-122"/>
                <a:ea typeface="Microsoft YaHei" panose="020B0503020204020204" pitchFamily="34" charset="-122"/>
              </a:rPr>
              <a:t>12~16M</a:t>
            </a:r>
            <a:endParaRPr kumimoji="1"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1" name="圆角矩形 30">
            <a:extLst>
              <a:ext uri="{FF2B5EF4-FFF2-40B4-BE49-F238E27FC236}">
                <a16:creationId xmlns:a16="http://schemas.microsoft.com/office/drawing/2014/main" id="{87539892-551B-FE4D-B127-0B6C9C133A61}"/>
              </a:ext>
            </a:extLst>
          </p:cNvPr>
          <p:cNvSpPr/>
          <p:nvPr/>
        </p:nvSpPr>
        <p:spPr>
          <a:xfrm>
            <a:off x="1700759" y="5399861"/>
            <a:ext cx="1298862" cy="514329"/>
          </a:xfrm>
          <a:prstGeom prst="roundRect">
            <a:avLst/>
          </a:prstGeom>
          <a:solidFill>
            <a:srgbClr val="134B8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>
                <a:latin typeface="Microsoft YaHei" panose="020B0503020204020204" pitchFamily="34" charset="-122"/>
                <a:ea typeface="Microsoft YaHei" panose="020B0503020204020204" pitchFamily="34" charset="-122"/>
              </a:rPr>
              <a:t>0~8K</a:t>
            </a:r>
            <a:endParaRPr kumimoji="1"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6" name="圆角矩形 35">
            <a:extLst>
              <a:ext uri="{FF2B5EF4-FFF2-40B4-BE49-F238E27FC236}">
                <a16:creationId xmlns:a16="http://schemas.microsoft.com/office/drawing/2014/main" id="{EC53CFD4-49AA-F940-83DB-D2EC51077411}"/>
              </a:ext>
            </a:extLst>
          </p:cNvPr>
          <p:cNvSpPr/>
          <p:nvPr/>
        </p:nvSpPr>
        <p:spPr>
          <a:xfrm>
            <a:off x="3165766" y="5399861"/>
            <a:ext cx="1298862" cy="514329"/>
          </a:xfrm>
          <a:prstGeom prst="roundRect">
            <a:avLst/>
          </a:prstGeom>
          <a:solidFill>
            <a:srgbClr val="134B8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>
                <a:latin typeface="Microsoft YaHei" panose="020B0503020204020204" pitchFamily="34" charset="-122"/>
                <a:ea typeface="Microsoft YaHei" panose="020B0503020204020204" pitchFamily="34" charset="-122"/>
              </a:rPr>
              <a:t>8~16K</a:t>
            </a:r>
            <a:endParaRPr kumimoji="1"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8" name="圆角矩形 37">
            <a:extLst>
              <a:ext uri="{FF2B5EF4-FFF2-40B4-BE49-F238E27FC236}">
                <a16:creationId xmlns:a16="http://schemas.microsoft.com/office/drawing/2014/main" id="{9301D52A-7D41-4E4D-82F9-BDF62001F30B}"/>
              </a:ext>
            </a:extLst>
          </p:cNvPr>
          <p:cNvSpPr/>
          <p:nvPr/>
        </p:nvSpPr>
        <p:spPr>
          <a:xfrm>
            <a:off x="4630773" y="5399861"/>
            <a:ext cx="1298862" cy="514329"/>
          </a:xfrm>
          <a:prstGeom prst="roundRect">
            <a:avLst/>
          </a:prstGeom>
          <a:solidFill>
            <a:srgbClr val="134B8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>
                <a:latin typeface="Microsoft YaHei" panose="020B0503020204020204" pitchFamily="34" charset="-122"/>
                <a:ea typeface="Microsoft YaHei" panose="020B0503020204020204" pitchFamily="34" charset="-122"/>
              </a:rPr>
              <a:t>16K~24K</a:t>
            </a:r>
            <a:endParaRPr kumimoji="1"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5" name="圆角矩形 44">
            <a:extLst>
              <a:ext uri="{FF2B5EF4-FFF2-40B4-BE49-F238E27FC236}">
                <a16:creationId xmlns:a16="http://schemas.microsoft.com/office/drawing/2014/main" id="{5D1B5BF1-52AE-3D44-BDC9-8F10BD735AF5}"/>
              </a:ext>
            </a:extLst>
          </p:cNvPr>
          <p:cNvSpPr/>
          <p:nvPr/>
        </p:nvSpPr>
        <p:spPr>
          <a:xfrm>
            <a:off x="6095780" y="5399861"/>
            <a:ext cx="1298862" cy="514329"/>
          </a:xfrm>
          <a:prstGeom prst="roundRect">
            <a:avLst/>
          </a:prstGeom>
          <a:solidFill>
            <a:srgbClr val="134B8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>
                <a:latin typeface="Microsoft YaHei" panose="020B0503020204020204" pitchFamily="34" charset="-122"/>
                <a:ea typeface="Microsoft YaHei" panose="020B0503020204020204" pitchFamily="34" charset="-122"/>
              </a:rPr>
              <a:t>24~32K</a:t>
            </a:r>
            <a:endParaRPr kumimoji="1"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6" name="圆角矩形 45">
            <a:extLst>
              <a:ext uri="{FF2B5EF4-FFF2-40B4-BE49-F238E27FC236}">
                <a16:creationId xmlns:a16="http://schemas.microsoft.com/office/drawing/2014/main" id="{1E2054B8-7467-654A-87B7-65E40775E430}"/>
              </a:ext>
            </a:extLst>
          </p:cNvPr>
          <p:cNvSpPr/>
          <p:nvPr/>
        </p:nvSpPr>
        <p:spPr>
          <a:xfrm>
            <a:off x="2471420" y="4769460"/>
            <a:ext cx="1298862" cy="514329"/>
          </a:xfrm>
          <a:prstGeom prst="roundRect">
            <a:avLst/>
          </a:prstGeom>
          <a:solidFill>
            <a:srgbClr val="134B8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>
                <a:latin typeface="Microsoft YaHei" panose="020B0503020204020204" pitchFamily="34" charset="-122"/>
                <a:ea typeface="Microsoft YaHei" panose="020B0503020204020204" pitchFamily="34" charset="-122"/>
              </a:rPr>
              <a:t>0~16K</a:t>
            </a:r>
            <a:endParaRPr kumimoji="1"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7" name="圆角矩形 46">
            <a:extLst>
              <a:ext uri="{FF2B5EF4-FFF2-40B4-BE49-F238E27FC236}">
                <a16:creationId xmlns:a16="http://schemas.microsoft.com/office/drawing/2014/main" id="{E05B5BAE-DB4E-144E-B98C-AEAE2C7B4557}"/>
              </a:ext>
            </a:extLst>
          </p:cNvPr>
          <p:cNvSpPr/>
          <p:nvPr/>
        </p:nvSpPr>
        <p:spPr>
          <a:xfrm>
            <a:off x="5280204" y="4735645"/>
            <a:ext cx="1298862" cy="514329"/>
          </a:xfrm>
          <a:prstGeom prst="roundRect">
            <a:avLst/>
          </a:prstGeom>
          <a:solidFill>
            <a:srgbClr val="134B8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>
                <a:latin typeface="Microsoft YaHei" panose="020B0503020204020204" pitchFamily="34" charset="-122"/>
                <a:ea typeface="Microsoft YaHei" panose="020B0503020204020204" pitchFamily="34" charset="-122"/>
              </a:rPr>
              <a:t>16k~32K</a:t>
            </a:r>
            <a:endParaRPr kumimoji="1"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8" name="圆角矩形 47">
            <a:extLst>
              <a:ext uri="{FF2B5EF4-FFF2-40B4-BE49-F238E27FC236}">
                <a16:creationId xmlns:a16="http://schemas.microsoft.com/office/drawing/2014/main" id="{C8B2D74F-670F-1C4B-823B-768EADFA3C12}"/>
              </a:ext>
            </a:extLst>
          </p:cNvPr>
          <p:cNvSpPr/>
          <p:nvPr/>
        </p:nvSpPr>
        <p:spPr>
          <a:xfrm>
            <a:off x="6982580" y="4734616"/>
            <a:ext cx="1298862" cy="514329"/>
          </a:xfrm>
          <a:prstGeom prst="roundRect">
            <a:avLst/>
          </a:prstGeom>
          <a:solidFill>
            <a:srgbClr val="134B8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>
                <a:latin typeface="Microsoft YaHei" panose="020B0503020204020204" pitchFamily="34" charset="-122"/>
                <a:ea typeface="Microsoft YaHei" panose="020B0503020204020204" pitchFamily="34" charset="-122"/>
              </a:rPr>
              <a:t>32k~48K</a:t>
            </a:r>
            <a:endParaRPr kumimoji="1"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8BDC2FB2-18BF-8342-AE9B-A7AB35813AEB}"/>
              </a:ext>
            </a:extLst>
          </p:cNvPr>
          <p:cNvSpPr/>
          <p:nvPr/>
        </p:nvSpPr>
        <p:spPr>
          <a:xfrm>
            <a:off x="5479976" y="4097387"/>
            <a:ext cx="4074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…</a:t>
            </a:r>
            <a:endParaRPr lang="zh-CN" altLang="en-US"/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4449D9C4-EA25-8443-92E3-700F989900DA}"/>
              </a:ext>
            </a:extLst>
          </p:cNvPr>
          <p:cNvSpPr/>
          <p:nvPr/>
        </p:nvSpPr>
        <p:spPr>
          <a:xfrm>
            <a:off x="8481214" y="4734616"/>
            <a:ext cx="4074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…</a:t>
            </a:r>
            <a:endParaRPr lang="zh-CN" altLang="en-US"/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9461CD57-FB8B-ED45-909F-C60EF8827CE0}"/>
              </a:ext>
            </a:extLst>
          </p:cNvPr>
          <p:cNvSpPr/>
          <p:nvPr/>
        </p:nvSpPr>
        <p:spPr>
          <a:xfrm>
            <a:off x="7505258" y="5459381"/>
            <a:ext cx="4074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…</a:t>
            </a:r>
            <a:endParaRPr lang="zh-CN" altLang="en-US"/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581A81E5-44F6-7248-9639-96BD58C17751}"/>
              </a:ext>
            </a:extLst>
          </p:cNvPr>
          <p:cNvSpPr/>
          <p:nvPr/>
        </p:nvSpPr>
        <p:spPr>
          <a:xfrm>
            <a:off x="425475" y="2795782"/>
            <a:ext cx="34336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sz="2000" b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endParaRPr lang="zh-CN" altLang="en-US" sz="200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6687AAFA-BE78-4F40-ABAC-921E51AE6F7D}"/>
              </a:ext>
            </a:extLst>
          </p:cNvPr>
          <p:cNvSpPr/>
          <p:nvPr/>
        </p:nvSpPr>
        <p:spPr>
          <a:xfrm>
            <a:off x="425475" y="3449741"/>
            <a:ext cx="34336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sz="2000" b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endParaRPr lang="zh-CN" altLang="en-US" sz="200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126E10E9-FE7A-CA45-8B74-A31C53CC0ADF}"/>
              </a:ext>
            </a:extLst>
          </p:cNvPr>
          <p:cNvSpPr/>
          <p:nvPr/>
        </p:nvSpPr>
        <p:spPr>
          <a:xfrm>
            <a:off x="346126" y="4791725"/>
            <a:ext cx="50206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sz="2000" b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10</a:t>
            </a:r>
            <a:endParaRPr lang="zh-CN" altLang="en-US" sz="200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B3B1C51C-5EAD-0547-8AB0-62D0BAF6E9BB}"/>
              </a:ext>
            </a:extLst>
          </p:cNvPr>
          <p:cNvSpPr/>
          <p:nvPr/>
        </p:nvSpPr>
        <p:spPr>
          <a:xfrm>
            <a:off x="352649" y="5488683"/>
            <a:ext cx="50206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sz="2000" b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11</a:t>
            </a:r>
            <a:endParaRPr lang="zh-CN" altLang="en-US" sz="200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7" name="直线连接符 6">
            <a:extLst>
              <a:ext uri="{FF2B5EF4-FFF2-40B4-BE49-F238E27FC236}">
                <a16:creationId xmlns:a16="http://schemas.microsoft.com/office/drawing/2014/main" id="{9C9DE468-870E-2642-AFF6-0B4BEC14329B}"/>
              </a:ext>
            </a:extLst>
          </p:cNvPr>
          <p:cNvCxnSpPr/>
          <p:nvPr/>
        </p:nvCxnSpPr>
        <p:spPr>
          <a:xfrm>
            <a:off x="854710" y="2346081"/>
            <a:ext cx="3925108" cy="0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线连接符 54">
            <a:extLst>
              <a:ext uri="{FF2B5EF4-FFF2-40B4-BE49-F238E27FC236}">
                <a16:creationId xmlns:a16="http://schemas.microsoft.com/office/drawing/2014/main" id="{7DD28EFD-8DC8-414A-90D7-1110C1666349}"/>
              </a:ext>
            </a:extLst>
          </p:cNvPr>
          <p:cNvCxnSpPr>
            <a:cxnSpLocks/>
          </p:cNvCxnSpPr>
          <p:nvPr/>
        </p:nvCxnSpPr>
        <p:spPr>
          <a:xfrm>
            <a:off x="854710" y="2995837"/>
            <a:ext cx="2709372" cy="0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线连接符 55">
            <a:extLst>
              <a:ext uri="{FF2B5EF4-FFF2-40B4-BE49-F238E27FC236}">
                <a16:creationId xmlns:a16="http://schemas.microsoft.com/office/drawing/2014/main" id="{1D7568E1-DF54-8C4B-9A3E-60338421EB2A}"/>
              </a:ext>
            </a:extLst>
          </p:cNvPr>
          <p:cNvCxnSpPr>
            <a:cxnSpLocks/>
          </p:cNvCxnSpPr>
          <p:nvPr/>
        </p:nvCxnSpPr>
        <p:spPr>
          <a:xfrm>
            <a:off x="854710" y="3680760"/>
            <a:ext cx="1763799" cy="0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线连接符 56">
            <a:extLst>
              <a:ext uri="{FF2B5EF4-FFF2-40B4-BE49-F238E27FC236}">
                <a16:creationId xmlns:a16="http://schemas.microsoft.com/office/drawing/2014/main" id="{B5CA3C80-AE3C-DE46-B3DD-51E8F702BA25}"/>
              </a:ext>
            </a:extLst>
          </p:cNvPr>
          <p:cNvCxnSpPr>
            <a:cxnSpLocks/>
          </p:cNvCxnSpPr>
          <p:nvPr/>
        </p:nvCxnSpPr>
        <p:spPr>
          <a:xfrm flipV="1">
            <a:off x="881046" y="4991780"/>
            <a:ext cx="1490488" cy="20309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线连接符 57">
            <a:extLst>
              <a:ext uri="{FF2B5EF4-FFF2-40B4-BE49-F238E27FC236}">
                <a16:creationId xmlns:a16="http://schemas.microsoft.com/office/drawing/2014/main" id="{DDA28FE1-A76A-6844-BA4C-592E87545D22}"/>
              </a:ext>
            </a:extLst>
          </p:cNvPr>
          <p:cNvCxnSpPr>
            <a:cxnSpLocks/>
          </p:cNvCxnSpPr>
          <p:nvPr/>
        </p:nvCxnSpPr>
        <p:spPr>
          <a:xfrm>
            <a:off x="881046" y="5688738"/>
            <a:ext cx="745244" cy="0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>
            <a:extLst>
              <a:ext uri="{FF2B5EF4-FFF2-40B4-BE49-F238E27FC236}">
                <a16:creationId xmlns:a16="http://schemas.microsoft.com/office/drawing/2014/main" id="{69B9B2A3-3A76-7D4D-8A6A-F90BEEDDBB74}"/>
              </a:ext>
            </a:extLst>
          </p:cNvPr>
          <p:cNvSpPr/>
          <p:nvPr/>
        </p:nvSpPr>
        <p:spPr>
          <a:xfrm>
            <a:off x="8951662" y="1943100"/>
            <a:ext cx="2982191" cy="1963861"/>
          </a:xfrm>
          <a:prstGeom prst="rect">
            <a:avLst/>
          </a:prstGeom>
          <a:noFill/>
          <a:ln w="38100">
            <a:solidFill>
              <a:srgbClr val="134B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9" name="圆角矩形 58">
            <a:extLst>
              <a:ext uri="{FF2B5EF4-FFF2-40B4-BE49-F238E27FC236}">
                <a16:creationId xmlns:a16="http://schemas.microsoft.com/office/drawing/2014/main" id="{B3AEE8FB-901C-E940-ADE7-BE83E2E00A93}"/>
              </a:ext>
            </a:extLst>
          </p:cNvPr>
          <p:cNvSpPr/>
          <p:nvPr/>
        </p:nvSpPr>
        <p:spPr>
          <a:xfrm>
            <a:off x="9039645" y="2135101"/>
            <a:ext cx="1035746" cy="478577"/>
          </a:xfrm>
          <a:prstGeom prst="roundRect">
            <a:avLst/>
          </a:prstGeom>
          <a:solidFill>
            <a:srgbClr val="134B8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>
                <a:latin typeface="Microsoft YaHei" panose="020B0503020204020204" pitchFamily="34" charset="-122"/>
                <a:ea typeface="Microsoft YaHei" panose="020B0503020204020204" pitchFamily="34" charset="-122"/>
              </a:rPr>
              <a:t>8K</a:t>
            </a:r>
            <a:endParaRPr kumimoji="1"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0" name="圆角矩形 59">
            <a:extLst>
              <a:ext uri="{FF2B5EF4-FFF2-40B4-BE49-F238E27FC236}">
                <a16:creationId xmlns:a16="http://schemas.microsoft.com/office/drawing/2014/main" id="{E3151483-430B-EC49-927D-C39FE2EF017D}"/>
              </a:ext>
            </a:extLst>
          </p:cNvPr>
          <p:cNvSpPr/>
          <p:nvPr/>
        </p:nvSpPr>
        <p:spPr>
          <a:xfrm>
            <a:off x="10735216" y="2146389"/>
            <a:ext cx="1035746" cy="478577"/>
          </a:xfrm>
          <a:prstGeom prst="roundRect">
            <a:avLst/>
          </a:prstGeom>
          <a:solidFill>
            <a:srgbClr val="134B8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>
                <a:latin typeface="Microsoft YaHei" panose="020B0503020204020204" pitchFamily="34" charset="-122"/>
                <a:ea typeface="Microsoft YaHei" panose="020B0503020204020204" pitchFamily="34" charset="-122"/>
              </a:rPr>
              <a:t>8K</a:t>
            </a:r>
            <a:endParaRPr kumimoji="1"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1" name="圆角矩形 60">
            <a:extLst>
              <a:ext uri="{FF2B5EF4-FFF2-40B4-BE49-F238E27FC236}">
                <a16:creationId xmlns:a16="http://schemas.microsoft.com/office/drawing/2014/main" id="{9079E44B-4DB7-C042-AA38-80398A3559B9}"/>
              </a:ext>
            </a:extLst>
          </p:cNvPr>
          <p:cNvSpPr/>
          <p:nvPr/>
        </p:nvSpPr>
        <p:spPr>
          <a:xfrm>
            <a:off x="9039645" y="3185864"/>
            <a:ext cx="1035746" cy="478577"/>
          </a:xfrm>
          <a:prstGeom prst="roundRect">
            <a:avLst/>
          </a:prstGeom>
          <a:solidFill>
            <a:srgbClr val="134B8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>
                <a:latin typeface="Microsoft YaHei" panose="020B0503020204020204" pitchFamily="34" charset="-122"/>
                <a:ea typeface="Microsoft YaHei" panose="020B0503020204020204" pitchFamily="34" charset="-122"/>
              </a:rPr>
              <a:t>8K</a:t>
            </a:r>
            <a:endParaRPr kumimoji="1"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2" name="圆角矩形 61">
            <a:extLst>
              <a:ext uri="{FF2B5EF4-FFF2-40B4-BE49-F238E27FC236}">
                <a16:creationId xmlns:a16="http://schemas.microsoft.com/office/drawing/2014/main" id="{A268B342-441C-4943-B239-46A15CF92F31}"/>
              </a:ext>
            </a:extLst>
          </p:cNvPr>
          <p:cNvSpPr/>
          <p:nvPr/>
        </p:nvSpPr>
        <p:spPr>
          <a:xfrm>
            <a:off x="10752207" y="3181973"/>
            <a:ext cx="1035746" cy="478577"/>
          </a:xfrm>
          <a:prstGeom prst="roundRect">
            <a:avLst/>
          </a:prstGeom>
          <a:solidFill>
            <a:srgbClr val="134B8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>
                <a:latin typeface="Microsoft YaHei" panose="020B0503020204020204" pitchFamily="34" charset="-122"/>
                <a:ea typeface="Microsoft YaHei" panose="020B0503020204020204" pitchFamily="34" charset="-122"/>
              </a:rPr>
              <a:t>8K</a:t>
            </a:r>
            <a:endParaRPr kumimoji="1"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3D467DBF-2F14-8342-BEAC-20601D9E10ED}"/>
              </a:ext>
            </a:extLst>
          </p:cNvPr>
          <p:cNvSpPr txBox="1"/>
          <p:nvPr/>
        </p:nvSpPr>
        <p:spPr>
          <a:xfrm>
            <a:off x="9601093" y="2758678"/>
            <a:ext cx="2013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Chunk</a:t>
            </a:r>
            <a:r>
              <a:rPr kumimoji="1" lang="zh-CN" altLang="en-US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kumimoji="1" lang="en-US" altLang="zh-CN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16M</a:t>
            </a:r>
            <a:endParaRPr kumimoji="1" lang="zh-CN" altLang="en-US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C669682A-9523-1445-83C6-5A73E8BC0896}"/>
              </a:ext>
            </a:extLst>
          </p:cNvPr>
          <p:cNvSpPr/>
          <p:nvPr/>
        </p:nvSpPr>
        <p:spPr>
          <a:xfrm>
            <a:off x="10210765" y="2176804"/>
            <a:ext cx="3722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…</a:t>
            </a:r>
            <a:endParaRPr lang="zh-CN" altLang="en-US"/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F6B08BEC-4538-F745-B08F-A8B18CF67F57}"/>
              </a:ext>
            </a:extLst>
          </p:cNvPr>
          <p:cNvSpPr/>
          <p:nvPr/>
        </p:nvSpPr>
        <p:spPr>
          <a:xfrm>
            <a:off x="10183799" y="3195892"/>
            <a:ext cx="3722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…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18366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Netty </a:t>
            </a:r>
            <a:r>
              <a:rPr kumimoji="1" lang="zh-CN" altLang="en-US"/>
              <a:t>线程模型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4798642-6816-994E-85D5-8840747A7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570" y="1851777"/>
            <a:ext cx="9833956" cy="4608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4712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08074" y="3135650"/>
            <a:ext cx="10506003" cy="941399"/>
          </a:xfrm>
        </p:spPr>
        <p:txBody>
          <a:bodyPr>
            <a:noAutofit/>
          </a:bodyPr>
          <a:lstStyle/>
          <a:p>
            <a:pPr algn="ctr"/>
            <a:r>
              <a:rPr kumimoji="1" lang="en-US" altLang="zh-CN" sz="6000" dirty="0"/>
              <a:t>Netty</a:t>
            </a:r>
            <a:r>
              <a:rPr kumimoji="1" lang="zh-CN" altLang="en-US" sz="6000" dirty="0"/>
              <a:t> 调优技能</a:t>
            </a:r>
          </a:p>
        </p:txBody>
      </p:sp>
    </p:spTree>
    <p:extLst>
      <p:ext uri="{BB962C8B-B14F-4D97-AF65-F5344CB8AC3E}">
        <p14:creationId xmlns:p14="http://schemas.microsoft.com/office/powerpoint/2010/main" val="37487943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调优技能一： 共享 </a:t>
            </a:r>
            <a:r>
              <a:rPr kumimoji="1" lang="en-US" altLang="zh-CN"/>
              <a:t>Handler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C236AEF-9FDF-C04F-8BFD-24CFAA0ACA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2918692"/>
            <a:ext cx="5818906" cy="161636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FDB2E88-023C-2041-98C6-B8D2D328C6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4262" y="2024878"/>
            <a:ext cx="6197738" cy="164579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677205F-3F43-9F49-9D94-7F974FE62B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4262" y="3912922"/>
            <a:ext cx="6197738" cy="1714099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49379888-9D60-B54C-B05E-B1B236547AE8}"/>
              </a:ext>
            </a:extLst>
          </p:cNvPr>
          <p:cNvSpPr/>
          <p:nvPr/>
        </p:nvSpPr>
        <p:spPr>
          <a:xfrm>
            <a:off x="2299855" y="2102453"/>
            <a:ext cx="9421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>
                <a:solidFill>
                  <a:srgbClr val="134B8F"/>
                </a:solidFill>
              </a:rPr>
              <a:t>优化前</a:t>
            </a:r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53BD5C5-5033-3644-857F-754463B56D67}"/>
              </a:ext>
            </a:extLst>
          </p:cNvPr>
          <p:cNvSpPr/>
          <p:nvPr/>
        </p:nvSpPr>
        <p:spPr>
          <a:xfrm>
            <a:off x="8525162" y="1528462"/>
            <a:ext cx="9421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>
                <a:solidFill>
                  <a:srgbClr val="134B8F"/>
                </a:solidFill>
              </a:rPr>
              <a:t>优化后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27927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调优技能二： 压缩 </a:t>
            </a:r>
            <a:r>
              <a:rPr kumimoji="1" lang="en-US" altLang="zh-CN"/>
              <a:t>Handler</a:t>
            </a:r>
            <a:endParaRPr kumimoji="1"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9379888-9D60-B54C-B05E-B1B236547AE8}"/>
              </a:ext>
            </a:extLst>
          </p:cNvPr>
          <p:cNvSpPr/>
          <p:nvPr/>
        </p:nvSpPr>
        <p:spPr>
          <a:xfrm>
            <a:off x="2641601" y="2033180"/>
            <a:ext cx="9421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>
                <a:solidFill>
                  <a:srgbClr val="134B8F"/>
                </a:solidFill>
              </a:rPr>
              <a:t>优化前</a:t>
            </a:r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53BD5C5-5033-3644-857F-754463B56D67}"/>
              </a:ext>
            </a:extLst>
          </p:cNvPr>
          <p:cNvSpPr/>
          <p:nvPr/>
        </p:nvSpPr>
        <p:spPr>
          <a:xfrm>
            <a:off x="8842939" y="2033180"/>
            <a:ext cx="9421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>
                <a:solidFill>
                  <a:srgbClr val="134B8F"/>
                </a:solidFill>
              </a:rPr>
              <a:t>优化后</a:t>
            </a:r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5284745-4EB6-D948-BA17-E0F41E3DB3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80146"/>
            <a:ext cx="6395757" cy="3158837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D23623C9-00A9-264A-A855-5ED37AF70F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4845" y="2780146"/>
            <a:ext cx="5418299" cy="2115128"/>
          </a:xfrm>
          <a:prstGeom prst="rect">
            <a:avLst/>
          </a:prstGeom>
        </p:spPr>
      </p:pic>
      <p:sp>
        <p:nvSpPr>
          <p:cNvPr id="11" name="圆角矩形 10">
            <a:extLst>
              <a:ext uri="{FF2B5EF4-FFF2-40B4-BE49-F238E27FC236}">
                <a16:creationId xmlns:a16="http://schemas.microsoft.com/office/drawing/2014/main" id="{1C4D4D86-B660-2C4D-A69F-0AB02C5599FC}"/>
              </a:ext>
            </a:extLst>
          </p:cNvPr>
          <p:cNvSpPr/>
          <p:nvPr/>
        </p:nvSpPr>
        <p:spPr>
          <a:xfrm>
            <a:off x="1112979" y="4128652"/>
            <a:ext cx="5001490" cy="1274619"/>
          </a:xfrm>
          <a:prstGeom prst="roundRect">
            <a:avLst/>
          </a:prstGeom>
          <a:noFill/>
          <a:ln w="254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bg1"/>
              </a:solidFill>
            </a:endParaRPr>
          </a:p>
        </p:txBody>
      </p:sp>
      <p:sp>
        <p:nvSpPr>
          <p:cNvPr id="12" name="圆角矩形 11">
            <a:extLst>
              <a:ext uri="{FF2B5EF4-FFF2-40B4-BE49-F238E27FC236}">
                <a16:creationId xmlns:a16="http://schemas.microsoft.com/office/drawing/2014/main" id="{7D658B60-D818-164E-96C5-052B18D81DED}"/>
              </a:ext>
            </a:extLst>
          </p:cNvPr>
          <p:cNvSpPr/>
          <p:nvPr/>
        </p:nvSpPr>
        <p:spPr>
          <a:xfrm>
            <a:off x="7730836" y="4147127"/>
            <a:ext cx="3325091" cy="240147"/>
          </a:xfrm>
          <a:prstGeom prst="roundRect">
            <a:avLst/>
          </a:prstGeom>
          <a:noFill/>
          <a:ln w="25400">
            <a:solidFill>
              <a:srgbClr val="02470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22403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BIO </a:t>
            </a:r>
            <a:r>
              <a:rPr kumimoji="1" lang="zh-CN" altLang="en-US" dirty="0"/>
              <a:t>与 </a:t>
            </a:r>
            <a:r>
              <a:rPr kumimoji="1" lang="en-US" altLang="zh-CN" dirty="0"/>
              <a:t>NIO</a:t>
            </a:r>
          </a:p>
          <a:p>
            <a:r>
              <a:rPr kumimoji="1" lang="en-US" altLang="zh-CN" dirty="0"/>
              <a:t>Netty </a:t>
            </a:r>
            <a:r>
              <a:rPr kumimoji="1" lang="zh-CN" altLang="en-US" dirty="0"/>
              <a:t>简介</a:t>
            </a:r>
            <a:endParaRPr kumimoji="1" lang="en-US" altLang="zh-CN" dirty="0"/>
          </a:p>
          <a:p>
            <a:r>
              <a:rPr kumimoji="1" lang="en-US" altLang="zh-CN"/>
              <a:t>Netty</a:t>
            </a:r>
            <a:r>
              <a:rPr kumimoji="1" lang="zh-CN" altLang="en-US"/>
              <a:t> 核心</a:t>
            </a:r>
            <a:r>
              <a:rPr kumimoji="1" lang="zh-CN" altLang="en-US" dirty="0"/>
              <a:t>概念</a:t>
            </a:r>
            <a:endParaRPr kumimoji="1" lang="en-US" altLang="zh-CN" dirty="0"/>
          </a:p>
          <a:p>
            <a:r>
              <a:rPr kumimoji="1" lang="en-US" altLang="zh-CN" dirty="0" err="1"/>
              <a:t>ChannelHandler</a:t>
            </a:r>
            <a:endParaRPr kumimoji="1" lang="en-US" altLang="zh-CN" dirty="0"/>
          </a:p>
          <a:p>
            <a:r>
              <a:rPr kumimoji="1" lang="en-US" altLang="zh-CN" dirty="0"/>
              <a:t>Netty</a:t>
            </a:r>
            <a:r>
              <a:rPr kumimoji="1" lang="zh-CN" altLang="en-US" dirty="0"/>
              <a:t> 高性能原理</a:t>
            </a:r>
            <a:endParaRPr kumimoji="1" lang="en-US" altLang="zh-CN" dirty="0"/>
          </a:p>
          <a:p>
            <a:r>
              <a:rPr kumimoji="1" lang="en-US" altLang="zh-CN" dirty="0"/>
              <a:t>Netty</a:t>
            </a:r>
            <a:r>
              <a:rPr kumimoji="1" lang="zh-CN" altLang="en-US" dirty="0"/>
              <a:t> 性能调优</a:t>
            </a:r>
            <a:endParaRPr kumimoji="1" lang="en-US" altLang="zh-CN" dirty="0"/>
          </a:p>
          <a:p>
            <a:r>
              <a:rPr kumimoji="1" lang="zh-CN" altLang="en-US" dirty="0"/>
              <a:t>推荐资料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调优技能三：缩短传播路径</a:t>
            </a:r>
            <a:endParaRPr kumimoji="1"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9379888-9D60-B54C-B05E-B1B236547AE8}"/>
              </a:ext>
            </a:extLst>
          </p:cNvPr>
          <p:cNvSpPr/>
          <p:nvPr/>
        </p:nvSpPr>
        <p:spPr>
          <a:xfrm>
            <a:off x="2718322" y="1875827"/>
            <a:ext cx="9421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>
                <a:solidFill>
                  <a:srgbClr val="134B8F"/>
                </a:solidFill>
              </a:rPr>
              <a:t>优化前</a:t>
            </a:r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B68C5996-4D6A-994E-A211-8498DACFB742}"/>
              </a:ext>
            </a:extLst>
          </p:cNvPr>
          <p:cNvSpPr/>
          <p:nvPr/>
        </p:nvSpPr>
        <p:spPr>
          <a:xfrm>
            <a:off x="180384" y="2520411"/>
            <a:ext cx="1197833" cy="423828"/>
          </a:xfrm>
          <a:prstGeom prst="rect">
            <a:avLst/>
          </a:prstGeom>
          <a:solidFill>
            <a:srgbClr val="134B8F"/>
          </a:solidFill>
          <a:ln>
            <a:solidFill>
              <a:srgbClr val="134B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/>
              <a:t>spliter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3636F5E9-31ED-464D-9B58-98D7E3127110}"/>
              </a:ext>
            </a:extLst>
          </p:cNvPr>
          <p:cNvSpPr/>
          <p:nvPr/>
        </p:nvSpPr>
        <p:spPr>
          <a:xfrm>
            <a:off x="1792590" y="2538783"/>
            <a:ext cx="1197833" cy="423828"/>
          </a:xfrm>
          <a:prstGeom prst="rect">
            <a:avLst/>
          </a:prstGeom>
          <a:solidFill>
            <a:srgbClr val="134B8F"/>
          </a:solidFill>
          <a:ln>
            <a:solidFill>
              <a:srgbClr val="134B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>
                <a:solidFill>
                  <a:srgbClr val="C00000"/>
                </a:solidFill>
              </a:rPr>
              <a:t>codec</a:t>
            </a:r>
            <a:endParaRPr kumimoji="1" lang="zh-CN" altLang="en-US">
              <a:solidFill>
                <a:srgbClr val="C00000"/>
              </a:solidFill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692A3726-26CD-674F-94A8-08419A5781E3}"/>
              </a:ext>
            </a:extLst>
          </p:cNvPr>
          <p:cNvSpPr/>
          <p:nvPr/>
        </p:nvSpPr>
        <p:spPr>
          <a:xfrm>
            <a:off x="3443330" y="2538783"/>
            <a:ext cx="1197833" cy="423828"/>
          </a:xfrm>
          <a:prstGeom prst="rect">
            <a:avLst/>
          </a:prstGeom>
          <a:solidFill>
            <a:srgbClr val="134B8F"/>
          </a:solidFill>
          <a:ln>
            <a:solidFill>
              <a:srgbClr val="134B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/>
              <a:t>inboundA</a:t>
            </a:r>
            <a:endParaRPr kumimoji="1"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4F9B92C6-853C-7E48-8DF3-6F6D77112ED8}"/>
              </a:ext>
            </a:extLst>
          </p:cNvPr>
          <p:cNvSpPr/>
          <p:nvPr/>
        </p:nvSpPr>
        <p:spPr>
          <a:xfrm>
            <a:off x="1765338" y="3509331"/>
            <a:ext cx="1197833" cy="423828"/>
          </a:xfrm>
          <a:prstGeom prst="rect">
            <a:avLst/>
          </a:prstGeom>
          <a:solidFill>
            <a:srgbClr val="134B8F"/>
          </a:solidFill>
          <a:ln>
            <a:solidFill>
              <a:srgbClr val="134B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/>
              <a:t>outBoundC</a:t>
            </a:r>
            <a:endParaRPr kumimoji="1" lang="zh-CN" altLang="en-US" sz="160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D7A10C7B-90F7-054E-804F-7FD16C0AA0CF}"/>
              </a:ext>
            </a:extLst>
          </p:cNvPr>
          <p:cNvSpPr/>
          <p:nvPr/>
        </p:nvSpPr>
        <p:spPr>
          <a:xfrm>
            <a:off x="3411650" y="3515079"/>
            <a:ext cx="1197833" cy="423828"/>
          </a:xfrm>
          <a:prstGeom prst="rect">
            <a:avLst/>
          </a:prstGeom>
          <a:solidFill>
            <a:srgbClr val="134B8F"/>
          </a:solidFill>
          <a:ln>
            <a:solidFill>
              <a:srgbClr val="134B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/>
              <a:t>outBoundB</a:t>
            </a:r>
            <a:endParaRPr kumimoji="1" lang="zh-CN" altLang="en-US" sz="1600"/>
          </a:p>
        </p:txBody>
      </p:sp>
      <p:cxnSp>
        <p:nvCxnSpPr>
          <p:cNvPr id="23" name="直线箭头连接符 22">
            <a:extLst>
              <a:ext uri="{FF2B5EF4-FFF2-40B4-BE49-F238E27FC236}">
                <a16:creationId xmlns:a16="http://schemas.microsoft.com/office/drawing/2014/main" id="{5C49D2F6-7BAF-DA48-BF5C-D47DF49BEC8A}"/>
              </a:ext>
            </a:extLst>
          </p:cNvPr>
          <p:cNvCxnSpPr>
            <a:cxnSpLocks/>
          </p:cNvCxnSpPr>
          <p:nvPr/>
        </p:nvCxnSpPr>
        <p:spPr>
          <a:xfrm>
            <a:off x="1255362" y="2770181"/>
            <a:ext cx="545319" cy="0"/>
          </a:xfrm>
          <a:prstGeom prst="straightConnector1">
            <a:avLst/>
          </a:prstGeom>
          <a:ln w="508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线箭头连接符 23">
            <a:extLst>
              <a:ext uri="{FF2B5EF4-FFF2-40B4-BE49-F238E27FC236}">
                <a16:creationId xmlns:a16="http://schemas.microsoft.com/office/drawing/2014/main" id="{AD2D8287-1F02-CB47-A410-9DC2AFBDF39A}"/>
              </a:ext>
            </a:extLst>
          </p:cNvPr>
          <p:cNvCxnSpPr>
            <a:cxnSpLocks/>
          </p:cNvCxnSpPr>
          <p:nvPr/>
        </p:nvCxnSpPr>
        <p:spPr>
          <a:xfrm>
            <a:off x="2963171" y="2772319"/>
            <a:ext cx="545319" cy="0"/>
          </a:xfrm>
          <a:prstGeom prst="straightConnector1">
            <a:avLst/>
          </a:prstGeom>
          <a:ln w="508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线箭头连接符 24">
            <a:extLst>
              <a:ext uri="{FF2B5EF4-FFF2-40B4-BE49-F238E27FC236}">
                <a16:creationId xmlns:a16="http://schemas.microsoft.com/office/drawing/2014/main" id="{CBB91F67-7A87-0042-BBD2-E5B63382273A}"/>
              </a:ext>
            </a:extLst>
          </p:cNvPr>
          <p:cNvCxnSpPr>
            <a:cxnSpLocks/>
          </p:cNvCxnSpPr>
          <p:nvPr/>
        </p:nvCxnSpPr>
        <p:spPr>
          <a:xfrm>
            <a:off x="4627412" y="2770181"/>
            <a:ext cx="545319" cy="0"/>
          </a:xfrm>
          <a:prstGeom prst="straightConnector1">
            <a:avLst/>
          </a:prstGeom>
          <a:ln w="508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线箭头连接符 28">
            <a:extLst>
              <a:ext uri="{FF2B5EF4-FFF2-40B4-BE49-F238E27FC236}">
                <a16:creationId xmlns:a16="http://schemas.microsoft.com/office/drawing/2014/main" id="{235E9937-61B2-114D-9CC5-EB4431BEF1AB}"/>
              </a:ext>
            </a:extLst>
          </p:cNvPr>
          <p:cNvCxnSpPr>
            <a:cxnSpLocks/>
          </p:cNvCxnSpPr>
          <p:nvPr/>
        </p:nvCxnSpPr>
        <p:spPr>
          <a:xfrm flipH="1">
            <a:off x="2967105" y="3728901"/>
            <a:ext cx="444545" cy="0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线箭头连接符 29">
            <a:extLst>
              <a:ext uri="{FF2B5EF4-FFF2-40B4-BE49-F238E27FC236}">
                <a16:creationId xmlns:a16="http://schemas.microsoft.com/office/drawing/2014/main" id="{F141D2C6-3B8F-1444-ADA0-850F86F03948}"/>
              </a:ext>
            </a:extLst>
          </p:cNvPr>
          <p:cNvCxnSpPr>
            <a:cxnSpLocks/>
          </p:cNvCxnSpPr>
          <p:nvPr/>
        </p:nvCxnSpPr>
        <p:spPr>
          <a:xfrm flipV="1">
            <a:off x="2225394" y="2990524"/>
            <a:ext cx="0" cy="518806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>
            <a:extLst>
              <a:ext uri="{FF2B5EF4-FFF2-40B4-BE49-F238E27FC236}">
                <a16:creationId xmlns:a16="http://schemas.microsoft.com/office/drawing/2014/main" id="{2F23A025-9350-174A-BCD3-8E951485A166}"/>
              </a:ext>
            </a:extLst>
          </p:cNvPr>
          <p:cNvSpPr/>
          <p:nvPr/>
        </p:nvSpPr>
        <p:spPr>
          <a:xfrm>
            <a:off x="1255362" y="4539559"/>
            <a:ext cx="41950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inboundA</a:t>
            </a:r>
            <a:r>
              <a:rPr lang="en-US" altLang="zh-CN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.channel().writeAndFlush();</a:t>
            </a:r>
            <a:endParaRPr lang="zh-CN" altLang="en-US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55" name="直线箭头连接符 54">
            <a:extLst>
              <a:ext uri="{FF2B5EF4-FFF2-40B4-BE49-F238E27FC236}">
                <a16:creationId xmlns:a16="http://schemas.microsoft.com/office/drawing/2014/main" id="{E4A65F23-AC30-5F4F-B1DB-DABE7DDEB133}"/>
              </a:ext>
            </a:extLst>
          </p:cNvPr>
          <p:cNvCxnSpPr>
            <a:cxnSpLocks/>
          </p:cNvCxnSpPr>
          <p:nvPr/>
        </p:nvCxnSpPr>
        <p:spPr>
          <a:xfrm flipH="1">
            <a:off x="4627412" y="3740166"/>
            <a:ext cx="444545" cy="0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矩形 57">
            <a:extLst>
              <a:ext uri="{FF2B5EF4-FFF2-40B4-BE49-F238E27FC236}">
                <a16:creationId xmlns:a16="http://schemas.microsoft.com/office/drawing/2014/main" id="{3C408CF3-FA75-5B4F-A7DB-498A2CE4C33C}"/>
              </a:ext>
            </a:extLst>
          </p:cNvPr>
          <p:cNvSpPr/>
          <p:nvPr/>
        </p:nvSpPr>
        <p:spPr>
          <a:xfrm>
            <a:off x="8891269" y="1903740"/>
            <a:ext cx="9421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>
                <a:solidFill>
                  <a:srgbClr val="134B8F"/>
                </a:solidFill>
              </a:rPr>
              <a:t>优化后</a:t>
            </a:r>
            <a:endParaRPr lang="zh-CN" altLang="en-US"/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C436B9B0-C625-B547-B3C2-2739D7CA122C}"/>
              </a:ext>
            </a:extLst>
          </p:cNvPr>
          <p:cNvSpPr/>
          <p:nvPr/>
        </p:nvSpPr>
        <p:spPr>
          <a:xfrm>
            <a:off x="6353331" y="2548324"/>
            <a:ext cx="1197833" cy="423828"/>
          </a:xfrm>
          <a:prstGeom prst="rect">
            <a:avLst/>
          </a:prstGeom>
          <a:solidFill>
            <a:srgbClr val="134B8F"/>
          </a:solidFill>
          <a:ln>
            <a:solidFill>
              <a:srgbClr val="134B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/>
              <a:t>spliter</a:t>
            </a:r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34695D1F-6CCD-D149-A2AF-1FB0F21B20DF}"/>
              </a:ext>
            </a:extLst>
          </p:cNvPr>
          <p:cNvSpPr/>
          <p:nvPr/>
        </p:nvSpPr>
        <p:spPr>
          <a:xfrm>
            <a:off x="7965537" y="2566696"/>
            <a:ext cx="1197833" cy="423828"/>
          </a:xfrm>
          <a:prstGeom prst="rect">
            <a:avLst/>
          </a:prstGeom>
          <a:solidFill>
            <a:srgbClr val="134B8F"/>
          </a:solidFill>
          <a:ln>
            <a:solidFill>
              <a:srgbClr val="134B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>
                <a:solidFill>
                  <a:srgbClr val="C00000"/>
                </a:solidFill>
              </a:rPr>
              <a:t>codec</a:t>
            </a:r>
            <a:endParaRPr kumimoji="1" lang="zh-CN" altLang="en-US">
              <a:solidFill>
                <a:srgbClr val="C00000"/>
              </a:solidFill>
            </a:endParaRPr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2BF6F4FA-EF7E-2643-8455-0E1280E846D9}"/>
              </a:ext>
            </a:extLst>
          </p:cNvPr>
          <p:cNvSpPr/>
          <p:nvPr/>
        </p:nvSpPr>
        <p:spPr>
          <a:xfrm>
            <a:off x="9616277" y="2566696"/>
            <a:ext cx="1197833" cy="423828"/>
          </a:xfrm>
          <a:prstGeom prst="rect">
            <a:avLst/>
          </a:prstGeom>
          <a:solidFill>
            <a:srgbClr val="134B8F"/>
          </a:solidFill>
          <a:ln>
            <a:solidFill>
              <a:srgbClr val="134B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/>
              <a:t>inboundA</a:t>
            </a:r>
            <a:endParaRPr kumimoji="1" lang="zh-CN" altLang="en-US"/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CB06805B-2F48-5248-95EB-B6F562F0E7BB}"/>
              </a:ext>
            </a:extLst>
          </p:cNvPr>
          <p:cNvSpPr/>
          <p:nvPr/>
        </p:nvSpPr>
        <p:spPr>
          <a:xfrm>
            <a:off x="7938285" y="3537244"/>
            <a:ext cx="1197833" cy="423828"/>
          </a:xfrm>
          <a:prstGeom prst="rect">
            <a:avLst/>
          </a:prstGeom>
          <a:solidFill>
            <a:srgbClr val="134B8F"/>
          </a:solidFill>
          <a:ln>
            <a:solidFill>
              <a:srgbClr val="134B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/>
              <a:t>outBoundC</a:t>
            </a:r>
            <a:endParaRPr kumimoji="1" lang="zh-CN" altLang="en-US" sz="1600"/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A7B61CBF-D9AA-A543-BF6C-772EB1347575}"/>
              </a:ext>
            </a:extLst>
          </p:cNvPr>
          <p:cNvSpPr/>
          <p:nvPr/>
        </p:nvSpPr>
        <p:spPr>
          <a:xfrm>
            <a:off x="9584597" y="3542992"/>
            <a:ext cx="1197833" cy="423828"/>
          </a:xfrm>
          <a:prstGeom prst="rect">
            <a:avLst/>
          </a:prstGeom>
          <a:solidFill>
            <a:srgbClr val="134B8F"/>
          </a:solidFill>
          <a:ln>
            <a:solidFill>
              <a:srgbClr val="134B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/>
              <a:t>outBoundB</a:t>
            </a:r>
            <a:endParaRPr kumimoji="1" lang="zh-CN" altLang="en-US" sz="1600"/>
          </a:p>
        </p:txBody>
      </p:sp>
      <p:cxnSp>
        <p:nvCxnSpPr>
          <p:cNvPr id="66" name="直线箭头连接符 65">
            <a:extLst>
              <a:ext uri="{FF2B5EF4-FFF2-40B4-BE49-F238E27FC236}">
                <a16:creationId xmlns:a16="http://schemas.microsoft.com/office/drawing/2014/main" id="{3929CF13-0D65-CB4C-B9ED-4393E9254457}"/>
              </a:ext>
            </a:extLst>
          </p:cNvPr>
          <p:cNvCxnSpPr>
            <a:cxnSpLocks/>
          </p:cNvCxnSpPr>
          <p:nvPr/>
        </p:nvCxnSpPr>
        <p:spPr>
          <a:xfrm>
            <a:off x="7428309" y="2798094"/>
            <a:ext cx="545319" cy="0"/>
          </a:xfrm>
          <a:prstGeom prst="straightConnector1">
            <a:avLst/>
          </a:prstGeom>
          <a:ln w="508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线箭头连接符 66">
            <a:extLst>
              <a:ext uri="{FF2B5EF4-FFF2-40B4-BE49-F238E27FC236}">
                <a16:creationId xmlns:a16="http://schemas.microsoft.com/office/drawing/2014/main" id="{DDCF210D-FABC-FC47-BC2D-90A0E6C159DC}"/>
              </a:ext>
            </a:extLst>
          </p:cNvPr>
          <p:cNvCxnSpPr>
            <a:cxnSpLocks/>
          </p:cNvCxnSpPr>
          <p:nvPr/>
        </p:nvCxnSpPr>
        <p:spPr>
          <a:xfrm>
            <a:off x="9136118" y="2800232"/>
            <a:ext cx="545319" cy="0"/>
          </a:xfrm>
          <a:prstGeom prst="straightConnector1">
            <a:avLst/>
          </a:prstGeom>
          <a:ln w="508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线箭头连接符 67">
            <a:extLst>
              <a:ext uri="{FF2B5EF4-FFF2-40B4-BE49-F238E27FC236}">
                <a16:creationId xmlns:a16="http://schemas.microsoft.com/office/drawing/2014/main" id="{3A67D147-487E-8749-8526-F8B832F6D813}"/>
              </a:ext>
            </a:extLst>
          </p:cNvPr>
          <p:cNvCxnSpPr>
            <a:cxnSpLocks/>
          </p:cNvCxnSpPr>
          <p:nvPr/>
        </p:nvCxnSpPr>
        <p:spPr>
          <a:xfrm>
            <a:off x="10800359" y="2798094"/>
            <a:ext cx="545319" cy="0"/>
          </a:xfrm>
          <a:prstGeom prst="straightConnector1">
            <a:avLst/>
          </a:prstGeom>
          <a:ln w="508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线箭头连接符 68">
            <a:extLst>
              <a:ext uri="{FF2B5EF4-FFF2-40B4-BE49-F238E27FC236}">
                <a16:creationId xmlns:a16="http://schemas.microsoft.com/office/drawing/2014/main" id="{2240A5B5-A3B7-FC49-A14B-27A3431BB594}"/>
              </a:ext>
            </a:extLst>
          </p:cNvPr>
          <p:cNvCxnSpPr>
            <a:cxnSpLocks/>
          </p:cNvCxnSpPr>
          <p:nvPr/>
        </p:nvCxnSpPr>
        <p:spPr>
          <a:xfrm flipH="1">
            <a:off x="9140052" y="3756814"/>
            <a:ext cx="444545" cy="0"/>
          </a:xfrm>
          <a:prstGeom prst="straightConnector1">
            <a:avLst/>
          </a:prstGeom>
          <a:ln w="508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线箭头连接符 69">
            <a:extLst>
              <a:ext uri="{FF2B5EF4-FFF2-40B4-BE49-F238E27FC236}">
                <a16:creationId xmlns:a16="http://schemas.microsoft.com/office/drawing/2014/main" id="{1A680A66-03A6-384D-A363-06ED8FD3B887}"/>
              </a:ext>
            </a:extLst>
          </p:cNvPr>
          <p:cNvCxnSpPr>
            <a:cxnSpLocks/>
          </p:cNvCxnSpPr>
          <p:nvPr/>
        </p:nvCxnSpPr>
        <p:spPr>
          <a:xfrm flipV="1">
            <a:off x="8398341" y="3018437"/>
            <a:ext cx="0" cy="518806"/>
          </a:xfrm>
          <a:prstGeom prst="straightConnector1">
            <a:avLst/>
          </a:prstGeom>
          <a:ln w="508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矩形 70">
            <a:extLst>
              <a:ext uri="{FF2B5EF4-FFF2-40B4-BE49-F238E27FC236}">
                <a16:creationId xmlns:a16="http://schemas.microsoft.com/office/drawing/2014/main" id="{91515806-D696-4E48-8E7A-FF3D23C42D6C}"/>
              </a:ext>
            </a:extLst>
          </p:cNvPr>
          <p:cNvSpPr/>
          <p:nvPr/>
        </p:nvSpPr>
        <p:spPr>
          <a:xfrm>
            <a:off x="6659780" y="4539559"/>
            <a:ext cx="31210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inbound</a:t>
            </a:r>
            <a:r>
              <a:rPr lang="en-US" altLang="zh-CN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A.writeAndFlush</a:t>
            </a:r>
            <a:r>
              <a:rPr lang="en-US" altLang="zh-CN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();</a:t>
            </a:r>
            <a:endParaRPr lang="zh-CN" altLang="en-US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72" name="直线箭头连接符 71">
            <a:extLst>
              <a:ext uri="{FF2B5EF4-FFF2-40B4-BE49-F238E27FC236}">
                <a16:creationId xmlns:a16="http://schemas.microsoft.com/office/drawing/2014/main" id="{6634DBAB-08AD-734C-975A-12ED8CC7B039}"/>
              </a:ext>
            </a:extLst>
          </p:cNvPr>
          <p:cNvCxnSpPr>
            <a:cxnSpLocks/>
          </p:cNvCxnSpPr>
          <p:nvPr/>
        </p:nvCxnSpPr>
        <p:spPr>
          <a:xfrm flipH="1">
            <a:off x="10800359" y="3768079"/>
            <a:ext cx="444545" cy="0"/>
          </a:xfrm>
          <a:prstGeom prst="straightConnector1">
            <a:avLst/>
          </a:prstGeom>
          <a:ln w="508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矩形 72">
            <a:extLst>
              <a:ext uri="{FF2B5EF4-FFF2-40B4-BE49-F238E27FC236}">
                <a16:creationId xmlns:a16="http://schemas.microsoft.com/office/drawing/2014/main" id="{2983E8DB-0C5D-5948-9915-28FDF2922C68}"/>
              </a:ext>
            </a:extLst>
          </p:cNvPr>
          <p:cNvSpPr/>
          <p:nvPr/>
        </p:nvSpPr>
        <p:spPr>
          <a:xfrm>
            <a:off x="5264312" y="2520411"/>
            <a:ext cx="3722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…</a:t>
            </a:r>
            <a:endParaRPr lang="zh-CN" altLang="en-US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4" name="矩形 73">
            <a:extLst>
              <a:ext uri="{FF2B5EF4-FFF2-40B4-BE49-F238E27FC236}">
                <a16:creationId xmlns:a16="http://schemas.microsoft.com/office/drawing/2014/main" id="{99820BDD-3BBE-0741-BFE2-FB0AE05F1B55}"/>
              </a:ext>
            </a:extLst>
          </p:cNvPr>
          <p:cNvSpPr/>
          <p:nvPr/>
        </p:nvSpPr>
        <p:spPr>
          <a:xfrm>
            <a:off x="5272931" y="3490395"/>
            <a:ext cx="3722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…</a:t>
            </a:r>
            <a:endParaRPr lang="zh-CN" altLang="en-US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5" name="矩形 74">
            <a:extLst>
              <a:ext uri="{FF2B5EF4-FFF2-40B4-BE49-F238E27FC236}">
                <a16:creationId xmlns:a16="http://schemas.microsoft.com/office/drawing/2014/main" id="{855986EB-78C0-F740-A056-6F0C07D8FBD7}"/>
              </a:ext>
            </a:extLst>
          </p:cNvPr>
          <p:cNvSpPr/>
          <p:nvPr/>
        </p:nvSpPr>
        <p:spPr>
          <a:xfrm>
            <a:off x="11398744" y="2548324"/>
            <a:ext cx="3722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…</a:t>
            </a:r>
            <a:endParaRPr lang="zh-CN" altLang="en-US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id="{828262EC-BAC8-584B-A772-135F24817247}"/>
              </a:ext>
            </a:extLst>
          </p:cNvPr>
          <p:cNvSpPr/>
          <p:nvPr/>
        </p:nvSpPr>
        <p:spPr>
          <a:xfrm>
            <a:off x="11407363" y="3518308"/>
            <a:ext cx="3722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…</a:t>
            </a:r>
            <a:endParaRPr lang="zh-CN" altLang="en-US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740520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调优技能四：自定义业务线程池</a:t>
            </a:r>
            <a:endParaRPr kumimoji="1"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9379888-9D60-B54C-B05E-B1B236547AE8}"/>
              </a:ext>
            </a:extLst>
          </p:cNvPr>
          <p:cNvSpPr/>
          <p:nvPr/>
        </p:nvSpPr>
        <p:spPr>
          <a:xfrm>
            <a:off x="2718322" y="1875827"/>
            <a:ext cx="9421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134B8F"/>
                </a:solidFill>
              </a:rPr>
              <a:t>优化前</a:t>
            </a:r>
            <a:endParaRPr lang="zh-CN" altLang="en-US" dirty="0"/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3C408CF3-FA75-5B4F-A7DB-498A2CE4C33C}"/>
              </a:ext>
            </a:extLst>
          </p:cNvPr>
          <p:cNvSpPr/>
          <p:nvPr/>
        </p:nvSpPr>
        <p:spPr>
          <a:xfrm>
            <a:off x="8891269" y="1903740"/>
            <a:ext cx="9421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>
                <a:solidFill>
                  <a:srgbClr val="134B8F"/>
                </a:solidFill>
              </a:rPr>
              <a:t>优化后</a:t>
            </a:r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A95B038-4DD9-874B-AA84-9ACC8EC635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8" y="2650836"/>
            <a:ext cx="6366644" cy="1484743"/>
          </a:xfrm>
          <a:prstGeom prst="rect">
            <a:avLst/>
          </a:prstGeom>
        </p:spPr>
      </p:pic>
      <p:sp>
        <p:nvSpPr>
          <p:cNvPr id="35" name="圆角矩形 34">
            <a:extLst>
              <a:ext uri="{FF2B5EF4-FFF2-40B4-BE49-F238E27FC236}">
                <a16:creationId xmlns:a16="http://schemas.microsoft.com/office/drawing/2014/main" id="{14A47C4F-BEC7-1C41-8F0C-978F1D180DE3}"/>
              </a:ext>
            </a:extLst>
          </p:cNvPr>
          <p:cNvSpPr/>
          <p:nvPr/>
        </p:nvSpPr>
        <p:spPr>
          <a:xfrm>
            <a:off x="547777" y="3155796"/>
            <a:ext cx="2652623" cy="234176"/>
          </a:xfrm>
          <a:prstGeom prst="roundRect">
            <a:avLst/>
          </a:prstGeom>
          <a:noFill/>
          <a:ln w="254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bg1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46E0D01-F0A7-5643-ABFF-1397818B73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5878" y="2435553"/>
            <a:ext cx="5336122" cy="1691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2032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调优技能五：准确统计耗时</a:t>
            </a:r>
            <a:endParaRPr kumimoji="1"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9379888-9D60-B54C-B05E-B1B236547AE8}"/>
              </a:ext>
            </a:extLst>
          </p:cNvPr>
          <p:cNvSpPr/>
          <p:nvPr/>
        </p:nvSpPr>
        <p:spPr>
          <a:xfrm>
            <a:off x="2302685" y="1927626"/>
            <a:ext cx="158582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>
                <a:solidFill>
                  <a:srgbClr val="134B8F"/>
                </a:solidFill>
              </a:rPr>
              <a:t>错误的做法</a:t>
            </a:r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195DE65-B2DF-924C-B2D6-E7B300F472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69039"/>
            <a:ext cx="6379370" cy="2359716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2CB789E2-BDF2-7A47-80CC-2537FAD3A135}"/>
              </a:ext>
            </a:extLst>
          </p:cNvPr>
          <p:cNvSpPr/>
          <p:nvPr/>
        </p:nvSpPr>
        <p:spPr>
          <a:xfrm>
            <a:off x="8375593" y="1927626"/>
            <a:ext cx="158582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>
                <a:solidFill>
                  <a:srgbClr val="134B8F"/>
                </a:solidFill>
              </a:rPr>
              <a:t>正确的做法</a:t>
            </a:r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3FFAB80-35CE-534F-B96B-8292FE211C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1718" y="2569038"/>
            <a:ext cx="5570209" cy="2781473"/>
          </a:xfrm>
          <a:prstGeom prst="rect">
            <a:avLst/>
          </a:prstGeom>
        </p:spPr>
      </p:pic>
      <p:sp>
        <p:nvSpPr>
          <p:cNvPr id="11" name="圆角矩形 10">
            <a:extLst>
              <a:ext uri="{FF2B5EF4-FFF2-40B4-BE49-F238E27FC236}">
                <a16:creationId xmlns:a16="http://schemas.microsoft.com/office/drawing/2014/main" id="{C462132A-F0C7-2449-8190-C242BB9D49A2}"/>
              </a:ext>
            </a:extLst>
          </p:cNvPr>
          <p:cNvSpPr/>
          <p:nvPr/>
        </p:nvSpPr>
        <p:spPr>
          <a:xfrm>
            <a:off x="852576" y="3748897"/>
            <a:ext cx="2407859" cy="398230"/>
          </a:xfrm>
          <a:prstGeom prst="roundRect">
            <a:avLst/>
          </a:prstGeom>
          <a:noFill/>
          <a:ln w="254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bg1"/>
              </a:solidFill>
            </a:endParaRPr>
          </a:p>
        </p:txBody>
      </p:sp>
      <p:sp>
        <p:nvSpPr>
          <p:cNvPr id="12" name="圆角矩形 11">
            <a:extLst>
              <a:ext uri="{FF2B5EF4-FFF2-40B4-BE49-F238E27FC236}">
                <a16:creationId xmlns:a16="http://schemas.microsoft.com/office/drawing/2014/main" id="{FA7B7519-5951-764B-A232-215AA0F0E750}"/>
              </a:ext>
            </a:extLst>
          </p:cNvPr>
          <p:cNvSpPr/>
          <p:nvPr/>
        </p:nvSpPr>
        <p:spPr>
          <a:xfrm>
            <a:off x="7051799" y="3624205"/>
            <a:ext cx="4604492" cy="1295313"/>
          </a:xfrm>
          <a:prstGeom prst="roundRect">
            <a:avLst/>
          </a:prstGeom>
          <a:noFill/>
          <a:ln w="25400">
            <a:solidFill>
              <a:srgbClr val="02470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71668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推荐资料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90A21A3-19F4-2C48-A529-988177732CC7}"/>
              </a:ext>
            </a:extLst>
          </p:cNvPr>
          <p:cNvSpPr/>
          <p:nvPr/>
        </p:nvSpPr>
        <p:spPr>
          <a:xfrm>
            <a:off x="1255362" y="2615277"/>
            <a:ext cx="954316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kumimoji="1" lang="en-US" altLang="zh-CN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Netty</a:t>
            </a:r>
            <a:r>
              <a:rPr kumimoji="1" lang="en-US" altLang="zh-CN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zh-CN" altLang="en-US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作者之书：</a:t>
            </a:r>
            <a:r>
              <a:rPr kumimoji="1" lang="en-US" altLang="zh-CN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《</a:t>
            </a:r>
            <a:r>
              <a:rPr kumimoji="1" lang="en-US" altLang="zh-CN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hlinkClick r:id="rId2"/>
              </a:rPr>
              <a:t>Netty </a:t>
            </a:r>
            <a:r>
              <a:rPr kumimoji="1" lang="zh-CN" altLang="en-US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hlinkClick r:id="rId2"/>
              </a:rPr>
              <a:t>实战</a:t>
            </a:r>
            <a:r>
              <a:rPr kumimoji="1" lang="en-US" altLang="zh-CN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》</a:t>
            </a:r>
          </a:p>
          <a:p>
            <a:pPr marL="285750" indent="-285750">
              <a:buFont typeface="Wingdings" pitchFamily="2" charset="2"/>
              <a:buChar char="Ø"/>
            </a:pPr>
            <a:endParaRPr kumimoji="1" lang="en-US" altLang="zh-CN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kumimoji="1" lang="zh-CN" altLang="en-US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我的掘金小册：</a:t>
            </a:r>
            <a:r>
              <a:rPr kumimoji="1" lang="en-US" altLang="zh-CN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《</a:t>
            </a:r>
            <a:r>
              <a:rPr kumimoji="1" lang="en-US" altLang="zh-CN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hlinkClick r:id="rId3"/>
              </a:rPr>
              <a:t>Netty </a:t>
            </a:r>
            <a:r>
              <a:rPr kumimoji="1" lang="zh-CN" altLang="en-US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hlinkClick r:id="rId3"/>
              </a:rPr>
              <a:t>入门与实战：仿写微信 </a:t>
            </a:r>
            <a:r>
              <a:rPr kumimoji="1" lang="en-US" altLang="zh-CN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hlinkClick r:id="rId3"/>
              </a:rPr>
              <a:t>IM </a:t>
            </a:r>
            <a:r>
              <a:rPr kumimoji="1" lang="zh-CN" altLang="en-US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hlinkClick r:id="rId3"/>
              </a:rPr>
              <a:t>即时通讯系统</a:t>
            </a:r>
            <a:r>
              <a:rPr kumimoji="1" lang="en-US" altLang="zh-CN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》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541A1126-2638-5F4D-B900-E88A38221743}"/>
              </a:ext>
            </a:extLst>
          </p:cNvPr>
          <p:cNvSpPr/>
          <p:nvPr/>
        </p:nvSpPr>
        <p:spPr>
          <a:xfrm>
            <a:off x="1255362" y="4338657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endParaRPr kumimoji="1" lang="en-US" altLang="zh-CN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kumimoji="1" lang="zh-CN" altLang="en-US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官方</a:t>
            </a:r>
            <a:r>
              <a:rPr kumimoji="1" lang="en-US" altLang="zh-CN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Netty</a:t>
            </a:r>
            <a:r>
              <a:rPr kumimoji="1" lang="en-US" altLang="zh-CN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zh-CN" altLang="en-US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源码：</a:t>
            </a:r>
            <a:r>
              <a:rPr kumimoji="1" lang="en-US" altLang="zh-CN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hlinkClick r:id="rId4"/>
              </a:rPr>
              <a:t>https://github.com/netty/netty</a:t>
            </a:r>
            <a:endParaRPr kumimoji="1" lang="en-US" altLang="zh-CN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Wingdings" pitchFamily="2" charset="2"/>
              <a:buChar char="Ø"/>
            </a:pPr>
            <a:endParaRPr kumimoji="1" lang="en-US" altLang="zh-CN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kumimoji="1" lang="zh-CN" altLang="en-US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我的简书博客：</a:t>
            </a:r>
            <a:r>
              <a:rPr kumimoji="1" lang="en-US" altLang="zh-CN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《</a:t>
            </a:r>
            <a:r>
              <a:rPr kumimoji="1" lang="en-US" altLang="zh-CN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hlinkClick r:id="rId5"/>
              </a:rPr>
              <a:t>Netty </a:t>
            </a:r>
            <a:r>
              <a:rPr kumimoji="1" lang="zh-CN" altLang="en-US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hlinkClick r:id="rId5"/>
              </a:rPr>
              <a:t>源码深度剖析</a:t>
            </a:r>
            <a:r>
              <a:rPr kumimoji="1" lang="en-US" altLang="zh-CN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》</a:t>
            </a:r>
          </a:p>
          <a:p>
            <a:endParaRPr kumimoji="1" lang="en-US" altLang="zh-CN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kumimoji="1" lang="zh-CN" altLang="en-US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我的慕课视频：</a:t>
            </a:r>
            <a:r>
              <a:rPr kumimoji="1" lang="en-US" altLang="zh-CN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《</a:t>
            </a:r>
            <a:r>
              <a:rPr kumimoji="1" lang="en-US" altLang="zh-CN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hlinkClick r:id="rId6"/>
              </a:rPr>
              <a:t>Java </a:t>
            </a:r>
            <a:r>
              <a:rPr kumimoji="1" lang="zh-CN" altLang="en-US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hlinkClick r:id="rId6"/>
              </a:rPr>
              <a:t>读源码之 </a:t>
            </a:r>
            <a:r>
              <a:rPr kumimoji="1" lang="en-US" altLang="zh-CN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hlinkClick r:id="rId6"/>
              </a:rPr>
              <a:t>Netty </a:t>
            </a:r>
            <a:r>
              <a:rPr kumimoji="1" lang="zh-CN" altLang="en-US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hlinkClick r:id="rId6"/>
              </a:rPr>
              <a:t>深入剖析</a:t>
            </a:r>
            <a:r>
              <a:rPr kumimoji="1" lang="en-US" altLang="zh-CN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》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152EB6E-DE66-C64C-AB7C-7F604FEFAB81}"/>
              </a:ext>
            </a:extLst>
          </p:cNvPr>
          <p:cNvSpPr/>
          <p:nvPr/>
        </p:nvSpPr>
        <p:spPr>
          <a:xfrm>
            <a:off x="1255362" y="1950745"/>
            <a:ext cx="135402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134B8F"/>
                </a:solidFill>
              </a:rPr>
              <a:t>入 门</a:t>
            </a:r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3DC9E2F-99D9-F242-9D1B-FDE08F2FB448}"/>
              </a:ext>
            </a:extLst>
          </p:cNvPr>
          <p:cNvSpPr/>
          <p:nvPr/>
        </p:nvSpPr>
        <p:spPr>
          <a:xfrm>
            <a:off x="1255362" y="4153991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134B8F"/>
                </a:solidFill>
              </a:rPr>
              <a:t>进阶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104543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CN" altLang="en-US" dirty="0"/>
              <a:t>谢谢观看！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BIO demo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5D63CC9-07A7-9141-B101-E772987E23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964" y="1880458"/>
            <a:ext cx="9094124" cy="426849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BIO </a:t>
            </a:r>
            <a:r>
              <a:rPr kumimoji="1" lang="zh-CN" altLang="en-US" dirty="0"/>
              <a:t>的问题</a:t>
            </a:r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AAB6EBC3-2F98-8541-BCF1-96E13C819630}"/>
              </a:ext>
            </a:extLst>
          </p:cNvPr>
          <p:cNvSpPr/>
          <p:nvPr/>
        </p:nvSpPr>
        <p:spPr>
          <a:xfrm>
            <a:off x="811368" y="3963839"/>
            <a:ext cx="1670718" cy="1013307"/>
          </a:xfrm>
          <a:prstGeom prst="ellipse">
            <a:avLst/>
          </a:prstGeom>
          <a:solidFill>
            <a:srgbClr val="134B8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while ( … ) {</a:t>
            </a:r>
          </a:p>
          <a:p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 read();   </a:t>
            </a:r>
          </a:p>
          <a:p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}</a:t>
            </a:r>
            <a:endParaRPr kumimoji="1" lang="zh-CN" altLang="en-US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6" name="直线连接符 5">
            <a:extLst>
              <a:ext uri="{FF2B5EF4-FFF2-40B4-BE49-F238E27FC236}">
                <a16:creationId xmlns:a16="http://schemas.microsoft.com/office/drawing/2014/main" id="{18C1B195-673C-774B-9715-8DD07A08EE9B}"/>
              </a:ext>
            </a:extLst>
          </p:cNvPr>
          <p:cNvCxnSpPr>
            <a:cxnSpLocks/>
          </p:cNvCxnSpPr>
          <p:nvPr/>
        </p:nvCxnSpPr>
        <p:spPr>
          <a:xfrm flipV="1">
            <a:off x="1653081" y="2655883"/>
            <a:ext cx="0" cy="1307956"/>
          </a:xfrm>
          <a:prstGeom prst="line">
            <a:avLst/>
          </a:prstGeom>
          <a:ln w="57150">
            <a:solidFill>
              <a:srgbClr val="134B8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CC7D56FF-8A43-9041-B641-EBF6B530B757}"/>
              </a:ext>
            </a:extLst>
          </p:cNvPr>
          <p:cNvSpPr txBox="1"/>
          <p:nvPr/>
        </p:nvSpPr>
        <p:spPr>
          <a:xfrm>
            <a:off x="1122557" y="5208553"/>
            <a:ext cx="1061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Thread</a:t>
            </a:r>
            <a:endParaRPr kumimoji="1" lang="zh-CN" altLang="en-US" sz="16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A863EBED-CD46-8A4E-AA89-860E78D68FAE}"/>
              </a:ext>
            </a:extLst>
          </p:cNvPr>
          <p:cNvSpPr/>
          <p:nvPr/>
        </p:nvSpPr>
        <p:spPr>
          <a:xfrm>
            <a:off x="4472466" y="3864812"/>
            <a:ext cx="39305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…</a:t>
            </a:r>
            <a:endParaRPr lang="zh-CN" altLang="en-US" sz="2000" dirty="0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45CBDA4C-9E85-9E45-A6EA-6F50FCFDC50F}"/>
              </a:ext>
            </a:extLst>
          </p:cNvPr>
          <p:cNvSpPr/>
          <p:nvPr/>
        </p:nvSpPr>
        <p:spPr>
          <a:xfrm>
            <a:off x="491706" y="1846053"/>
            <a:ext cx="6590581" cy="4546121"/>
          </a:xfrm>
          <a:prstGeom prst="rect">
            <a:avLst/>
          </a:prstGeom>
          <a:noFill/>
          <a:ln w="19050">
            <a:solidFill>
              <a:srgbClr val="AAAAAA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4D3BF828-ADD1-4A44-A68E-F898D575B244}"/>
              </a:ext>
            </a:extLst>
          </p:cNvPr>
          <p:cNvSpPr/>
          <p:nvPr/>
        </p:nvSpPr>
        <p:spPr>
          <a:xfrm>
            <a:off x="1255362" y="2241196"/>
            <a:ext cx="81342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600" dirty="0">
                <a:solidFill>
                  <a:srgbClr val="134B8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socket</a:t>
            </a:r>
            <a:endParaRPr lang="zh-CN" altLang="en-US" sz="1600" dirty="0">
              <a:solidFill>
                <a:srgbClr val="134B8F"/>
              </a:solidFill>
            </a:endParaRPr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id="{9E19132D-DBA8-2A4B-AC51-B48D0324A21A}"/>
              </a:ext>
            </a:extLst>
          </p:cNvPr>
          <p:cNvSpPr/>
          <p:nvPr/>
        </p:nvSpPr>
        <p:spPr>
          <a:xfrm>
            <a:off x="2797328" y="3963839"/>
            <a:ext cx="1670718" cy="1013307"/>
          </a:xfrm>
          <a:prstGeom prst="ellipse">
            <a:avLst/>
          </a:prstGeom>
          <a:solidFill>
            <a:srgbClr val="134B8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while ( … ) {</a:t>
            </a:r>
          </a:p>
          <a:p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 read();   </a:t>
            </a:r>
          </a:p>
          <a:p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}</a:t>
            </a:r>
            <a:endParaRPr kumimoji="1" lang="zh-CN" altLang="en-US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38" name="直线连接符 37">
            <a:extLst>
              <a:ext uri="{FF2B5EF4-FFF2-40B4-BE49-F238E27FC236}">
                <a16:creationId xmlns:a16="http://schemas.microsoft.com/office/drawing/2014/main" id="{8FA323DF-25D5-5449-9956-0F204B775F61}"/>
              </a:ext>
            </a:extLst>
          </p:cNvPr>
          <p:cNvCxnSpPr>
            <a:cxnSpLocks/>
          </p:cNvCxnSpPr>
          <p:nvPr/>
        </p:nvCxnSpPr>
        <p:spPr>
          <a:xfrm flipV="1">
            <a:off x="3639041" y="2655883"/>
            <a:ext cx="0" cy="1307956"/>
          </a:xfrm>
          <a:prstGeom prst="line">
            <a:avLst/>
          </a:prstGeom>
          <a:ln w="57150">
            <a:solidFill>
              <a:srgbClr val="134B8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本框 38">
            <a:extLst>
              <a:ext uri="{FF2B5EF4-FFF2-40B4-BE49-F238E27FC236}">
                <a16:creationId xmlns:a16="http://schemas.microsoft.com/office/drawing/2014/main" id="{B7460C27-1CDE-1F4D-BA45-DE1617D7DF29}"/>
              </a:ext>
            </a:extLst>
          </p:cNvPr>
          <p:cNvSpPr txBox="1"/>
          <p:nvPr/>
        </p:nvSpPr>
        <p:spPr>
          <a:xfrm>
            <a:off x="3108517" y="5208553"/>
            <a:ext cx="1061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Thread</a:t>
            </a:r>
            <a:endParaRPr kumimoji="1" lang="zh-CN" altLang="en-US" sz="16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E56CC571-A3E4-DE40-85A3-8F34F501495D}"/>
              </a:ext>
            </a:extLst>
          </p:cNvPr>
          <p:cNvSpPr/>
          <p:nvPr/>
        </p:nvSpPr>
        <p:spPr>
          <a:xfrm>
            <a:off x="3241322" y="2241196"/>
            <a:ext cx="81342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600" dirty="0">
                <a:solidFill>
                  <a:srgbClr val="134B8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socket</a:t>
            </a:r>
            <a:endParaRPr lang="zh-CN" altLang="en-US" sz="1600" dirty="0">
              <a:solidFill>
                <a:srgbClr val="134B8F"/>
              </a:solidFill>
            </a:endParaRPr>
          </a:p>
        </p:txBody>
      </p:sp>
      <p:sp>
        <p:nvSpPr>
          <p:cNvPr id="41" name="椭圆 40">
            <a:extLst>
              <a:ext uri="{FF2B5EF4-FFF2-40B4-BE49-F238E27FC236}">
                <a16:creationId xmlns:a16="http://schemas.microsoft.com/office/drawing/2014/main" id="{5BAA721C-CD66-3F4D-AB2D-4C5E4123F2AB}"/>
              </a:ext>
            </a:extLst>
          </p:cNvPr>
          <p:cNvSpPr/>
          <p:nvPr/>
        </p:nvSpPr>
        <p:spPr>
          <a:xfrm>
            <a:off x="5246098" y="3963839"/>
            <a:ext cx="1670718" cy="1013307"/>
          </a:xfrm>
          <a:prstGeom prst="ellipse">
            <a:avLst/>
          </a:prstGeom>
          <a:solidFill>
            <a:srgbClr val="134B8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while ( … ) {</a:t>
            </a:r>
          </a:p>
          <a:p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 read();   </a:t>
            </a:r>
          </a:p>
          <a:p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}</a:t>
            </a:r>
            <a:endParaRPr kumimoji="1" lang="zh-CN" altLang="en-US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42" name="直线连接符 41">
            <a:extLst>
              <a:ext uri="{FF2B5EF4-FFF2-40B4-BE49-F238E27FC236}">
                <a16:creationId xmlns:a16="http://schemas.microsoft.com/office/drawing/2014/main" id="{03289804-F2A1-7347-8A38-87E9CA58E102}"/>
              </a:ext>
            </a:extLst>
          </p:cNvPr>
          <p:cNvCxnSpPr>
            <a:cxnSpLocks/>
          </p:cNvCxnSpPr>
          <p:nvPr/>
        </p:nvCxnSpPr>
        <p:spPr>
          <a:xfrm flipV="1">
            <a:off x="6087811" y="2655883"/>
            <a:ext cx="0" cy="1307956"/>
          </a:xfrm>
          <a:prstGeom prst="line">
            <a:avLst/>
          </a:prstGeom>
          <a:ln w="57150">
            <a:solidFill>
              <a:srgbClr val="134B8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文本框 42">
            <a:extLst>
              <a:ext uri="{FF2B5EF4-FFF2-40B4-BE49-F238E27FC236}">
                <a16:creationId xmlns:a16="http://schemas.microsoft.com/office/drawing/2014/main" id="{EC33789B-926A-EB45-B3AE-A05C09D88F89}"/>
              </a:ext>
            </a:extLst>
          </p:cNvPr>
          <p:cNvSpPr txBox="1"/>
          <p:nvPr/>
        </p:nvSpPr>
        <p:spPr>
          <a:xfrm>
            <a:off x="5557287" y="5208553"/>
            <a:ext cx="1061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Thread</a:t>
            </a:r>
            <a:endParaRPr kumimoji="1" lang="zh-CN" altLang="en-US" sz="16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73871559-C397-6249-9A67-7C595E261AB8}"/>
              </a:ext>
            </a:extLst>
          </p:cNvPr>
          <p:cNvSpPr/>
          <p:nvPr/>
        </p:nvSpPr>
        <p:spPr>
          <a:xfrm>
            <a:off x="5690092" y="2241196"/>
            <a:ext cx="81342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600" dirty="0">
                <a:solidFill>
                  <a:srgbClr val="134B8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socket</a:t>
            </a:r>
            <a:endParaRPr lang="zh-CN" altLang="en-US" sz="1600" dirty="0">
              <a:solidFill>
                <a:srgbClr val="134B8F"/>
              </a:solidFill>
            </a:endParaRP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52798DE9-ACC7-AA43-AEC7-99038ADC0A0B}"/>
              </a:ext>
            </a:extLst>
          </p:cNvPr>
          <p:cNvSpPr/>
          <p:nvPr/>
        </p:nvSpPr>
        <p:spPr>
          <a:xfrm>
            <a:off x="8393502" y="2478760"/>
            <a:ext cx="2405023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kumimoji="1" lang="zh-CN" altLang="en-US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同步阻塞操作</a:t>
            </a:r>
            <a:endParaRPr kumimoji="1" lang="en-US" altLang="zh-CN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Wingdings" pitchFamily="2" charset="2"/>
              <a:buChar char="Ø"/>
            </a:pPr>
            <a:endParaRPr kumimoji="1" lang="en-US" altLang="zh-CN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kumimoji="1" lang="zh-CN" altLang="en-US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线程资源受限</a:t>
            </a:r>
            <a:endParaRPr kumimoji="1" lang="en-US" altLang="zh-CN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Wingdings" pitchFamily="2" charset="2"/>
              <a:buChar char="Ø"/>
            </a:pPr>
            <a:endParaRPr kumimoji="1" lang="en-US" altLang="zh-CN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kumimoji="1" lang="zh-CN" altLang="en-US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线程切换效率低下</a:t>
            </a:r>
            <a:endParaRPr kumimoji="1" lang="en-US" altLang="zh-CN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Wingdings" pitchFamily="2" charset="2"/>
              <a:buChar char="Ø"/>
            </a:pPr>
            <a:endParaRPr kumimoji="1" lang="en-US" altLang="zh-CN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kumimoji="1" lang="zh-CN" altLang="en-US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流式读取数据</a:t>
            </a:r>
            <a:endParaRPr lang="zh-CN" altLang="en-US" dirty="0"/>
          </a:p>
          <a:p>
            <a:pPr marL="285750" indent="-285750">
              <a:buFont typeface="Wingdings" pitchFamily="2" charset="2"/>
              <a:buChar char="Ø"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021564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NIO</a:t>
            </a:r>
            <a:endParaRPr kumimoji="1" lang="zh-CN" altLang="en-US" dirty="0"/>
          </a:p>
        </p:txBody>
      </p:sp>
      <p:cxnSp>
        <p:nvCxnSpPr>
          <p:cNvPr id="6" name="直线连接符 5">
            <a:extLst>
              <a:ext uri="{FF2B5EF4-FFF2-40B4-BE49-F238E27FC236}">
                <a16:creationId xmlns:a16="http://schemas.microsoft.com/office/drawing/2014/main" id="{601DC5F7-E18F-7C4A-87DB-3C4B9D49BBFB}"/>
              </a:ext>
            </a:extLst>
          </p:cNvPr>
          <p:cNvCxnSpPr>
            <a:cxnSpLocks/>
          </p:cNvCxnSpPr>
          <p:nvPr/>
        </p:nvCxnSpPr>
        <p:spPr>
          <a:xfrm flipH="1" flipV="1">
            <a:off x="1605980" y="2554369"/>
            <a:ext cx="1706563" cy="1482794"/>
          </a:xfrm>
          <a:prstGeom prst="line">
            <a:avLst/>
          </a:prstGeom>
          <a:ln w="57150">
            <a:solidFill>
              <a:srgbClr val="134B8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>
            <a:extLst>
              <a:ext uri="{FF2B5EF4-FFF2-40B4-BE49-F238E27FC236}">
                <a16:creationId xmlns:a16="http://schemas.microsoft.com/office/drawing/2014/main" id="{9CED2CCE-359E-D54C-82D9-48167428CEDE}"/>
              </a:ext>
            </a:extLst>
          </p:cNvPr>
          <p:cNvSpPr/>
          <p:nvPr/>
        </p:nvSpPr>
        <p:spPr>
          <a:xfrm>
            <a:off x="3858222" y="3189525"/>
            <a:ext cx="39305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…</a:t>
            </a:r>
            <a:endParaRPr lang="zh-CN" altLang="en-US" sz="20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FCB7F94-0E7A-A348-A6C0-90E692052180}"/>
              </a:ext>
            </a:extLst>
          </p:cNvPr>
          <p:cNvSpPr/>
          <p:nvPr/>
        </p:nvSpPr>
        <p:spPr>
          <a:xfrm>
            <a:off x="491706" y="1846053"/>
            <a:ext cx="6590581" cy="4546121"/>
          </a:xfrm>
          <a:prstGeom prst="rect">
            <a:avLst/>
          </a:prstGeom>
          <a:noFill/>
          <a:ln w="19050">
            <a:solidFill>
              <a:srgbClr val="AAAAAA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9658E5A-559C-BC43-8C6B-E42BC123F2DF}"/>
              </a:ext>
            </a:extLst>
          </p:cNvPr>
          <p:cNvSpPr/>
          <p:nvPr/>
        </p:nvSpPr>
        <p:spPr>
          <a:xfrm>
            <a:off x="1064432" y="2241196"/>
            <a:ext cx="95250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600" dirty="0">
                <a:solidFill>
                  <a:srgbClr val="134B8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channel</a:t>
            </a:r>
            <a:endParaRPr lang="zh-CN" altLang="en-US" sz="1600" dirty="0">
              <a:solidFill>
                <a:srgbClr val="134B8F"/>
              </a:solidFill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D22CCA06-E4C7-7148-993D-A0DA9ED5F161}"/>
              </a:ext>
            </a:extLst>
          </p:cNvPr>
          <p:cNvSpPr/>
          <p:nvPr/>
        </p:nvSpPr>
        <p:spPr>
          <a:xfrm>
            <a:off x="2630935" y="4067550"/>
            <a:ext cx="2016212" cy="1403839"/>
          </a:xfrm>
          <a:prstGeom prst="ellipse">
            <a:avLst/>
          </a:prstGeom>
          <a:solidFill>
            <a:srgbClr val="134B8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while (true)    {</a:t>
            </a:r>
          </a:p>
          <a:p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for ( 1 ... n) {</a:t>
            </a:r>
          </a:p>
          <a:p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    read(); </a:t>
            </a:r>
          </a:p>
          <a:p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}</a:t>
            </a:r>
          </a:p>
          <a:p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}</a:t>
            </a:r>
          </a:p>
        </p:txBody>
      </p:sp>
      <p:cxnSp>
        <p:nvCxnSpPr>
          <p:cNvPr id="12" name="直线连接符 11">
            <a:extLst>
              <a:ext uri="{FF2B5EF4-FFF2-40B4-BE49-F238E27FC236}">
                <a16:creationId xmlns:a16="http://schemas.microsoft.com/office/drawing/2014/main" id="{30272AD2-6781-8741-BEC0-BE78E3A2A146}"/>
              </a:ext>
            </a:extLst>
          </p:cNvPr>
          <p:cNvCxnSpPr>
            <a:cxnSpLocks/>
          </p:cNvCxnSpPr>
          <p:nvPr/>
        </p:nvCxnSpPr>
        <p:spPr>
          <a:xfrm flipV="1">
            <a:off x="3639041" y="2554369"/>
            <a:ext cx="8995" cy="1409470"/>
          </a:xfrm>
          <a:prstGeom prst="line">
            <a:avLst/>
          </a:prstGeom>
          <a:ln w="57150">
            <a:solidFill>
              <a:srgbClr val="134B8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69DF1204-02E5-5341-983A-BC0BD0AC45A5}"/>
              </a:ext>
            </a:extLst>
          </p:cNvPr>
          <p:cNvSpPr txBox="1"/>
          <p:nvPr/>
        </p:nvSpPr>
        <p:spPr>
          <a:xfrm>
            <a:off x="3190230" y="5615889"/>
            <a:ext cx="1061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Thread</a:t>
            </a:r>
            <a:endParaRPr kumimoji="1" lang="zh-CN" altLang="en-US" sz="16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04B3C517-4DD7-E14C-8FEA-937C7653EE50}"/>
              </a:ext>
            </a:extLst>
          </p:cNvPr>
          <p:cNvSpPr/>
          <p:nvPr/>
        </p:nvSpPr>
        <p:spPr>
          <a:xfrm>
            <a:off x="3241322" y="2189188"/>
            <a:ext cx="95250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600" dirty="0">
                <a:solidFill>
                  <a:srgbClr val="134B8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channel</a:t>
            </a:r>
            <a:endParaRPr lang="zh-CN" altLang="en-US" sz="1600" dirty="0">
              <a:solidFill>
                <a:srgbClr val="134B8F"/>
              </a:solidFill>
            </a:endParaRPr>
          </a:p>
        </p:txBody>
      </p:sp>
      <p:cxnSp>
        <p:nvCxnSpPr>
          <p:cNvPr id="16" name="直线连接符 15">
            <a:extLst>
              <a:ext uri="{FF2B5EF4-FFF2-40B4-BE49-F238E27FC236}">
                <a16:creationId xmlns:a16="http://schemas.microsoft.com/office/drawing/2014/main" id="{E74B5FB7-215F-F846-913E-3C0B0CAB5B84}"/>
              </a:ext>
            </a:extLst>
          </p:cNvPr>
          <p:cNvCxnSpPr>
            <a:cxnSpLocks/>
          </p:cNvCxnSpPr>
          <p:nvPr/>
        </p:nvCxnSpPr>
        <p:spPr>
          <a:xfrm flipV="1">
            <a:off x="4011620" y="2569625"/>
            <a:ext cx="2033061" cy="1423658"/>
          </a:xfrm>
          <a:prstGeom prst="line">
            <a:avLst/>
          </a:prstGeom>
          <a:ln w="57150">
            <a:solidFill>
              <a:srgbClr val="134B8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>
            <a:extLst>
              <a:ext uri="{FF2B5EF4-FFF2-40B4-BE49-F238E27FC236}">
                <a16:creationId xmlns:a16="http://schemas.microsoft.com/office/drawing/2014/main" id="{65B73A3F-1BEB-C14E-A90B-D050B4F0F22F}"/>
              </a:ext>
            </a:extLst>
          </p:cNvPr>
          <p:cNvSpPr/>
          <p:nvPr/>
        </p:nvSpPr>
        <p:spPr>
          <a:xfrm>
            <a:off x="5690092" y="2241196"/>
            <a:ext cx="95250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600" dirty="0">
                <a:solidFill>
                  <a:srgbClr val="134B8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channel</a:t>
            </a:r>
            <a:endParaRPr lang="zh-CN" altLang="en-US" sz="1600" dirty="0">
              <a:solidFill>
                <a:srgbClr val="134B8F"/>
              </a:solidFill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588A8E22-0A10-E447-AAB7-ACC445E43DA3}"/>
              </a:ext>
            </a:extLst>
          </p:cNvPr>
          <p:cNvSpPr/>
          <p:nvPr/>
        </p:nvSpPr>
        <p:spPr>
          <a:xfrm>
            <a:off x="2951193" y="3195469"/>
            <a:ext cx="39305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…</a:t>
            </a:r>
            <a:endParaRPr lang="zh-CN" altLang="en-US" sz="2000" dirty="0"/>
          </a:p>
        </p:txBody>
      </p:sp>
      <p:sp>
        <p:nvSpPr>
          <p:cNvPr id="22" name="六边形 21">
            <a:extLst>
              <a:ext uri="{FF2B5EF4-FFF2-40B4-BE49-F238E27FC236}">
                <a16:creationId xmlns:a16="http://schemas.microsoft.com/office/drawing/2014/main" id="{FD3096E3-B947-C94B-B259-505962B8401D}"/>
              </a:ext>
            </a:extLst>
          </p:cNvPr>
          <p:cNvSpPr/>
          <p:nvPr/>
        </p:nvSpPr>
        <p:spPr>
          <a:xfrm>
            <a:off x="3056686" y="3796078"/>
            <a:ext cx="1137141" cy="468678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selector</a:t>
            </a:r>
            <a:endParaRPr kumimoji="1" lang="zh-CN" altLang="en-US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363BBDDB-12EB-274A-BA50-870A998F356A}"/>
              </a:ext>
            </a:extLst>
          </p:cNvPr>
          <p:cNvSpPr/>
          <p:nvPr/>
        </p:nvSpPr>
        <p:spPr>
          <a:xfrm>
            <a:off x="8422230" y="2189188"/>
            <a:ext cx="2405023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kumimoji="1" lang="zh-CN" altLang="en-US" dirty="0">
                <a:solidFill>
                  <a:schemeClr val="bg2">
                    <a:lumMod val="9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同步阻塞操作</a:t>
            </a:r>
            <a:endParaRPr kumimoji="1" lang="en-US" altLang="zh-CN" dirty="0">
              <a:solidFill>
                <a:schemeClr val="bg2">
                  <a:lumMod val="9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Wingdings" pitchFamily="2" charset="2"/>
              <a:buChar char="Ø"/>
            </a:pPr>
            <a:endParaRPr kumimoji="1" lang="en-US" altLang="zh-CN" dirty="0">
              <a:solidFill>
                <a:schemeClr val="bg2">
                  <a:lumMod val="9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kumimoji="1" lang="zh-CN" altLang="en-US" dirty="0">
                <a:solidFill>
                  <a:schemeClr val="bg2">
                    <a:lumMod val="9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线程资源受限</a:t>
            </a:r>
            <a:endParaRPr kumimoji="1" lang="en-US" altLang="zh-CN" dirty="0">
              <a:solidFill>
                <a:schemeClr val="bg2">
                  <a:lumMod val="9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Wingdings" pitchFamily="2" charset="2"/>
              <a:buChar char="Ø"/>
            </a:pPr>
            <a:endParaRPr kumimoji="1" lang="en-US" altLang="zh-CN" dirty="0">
              <a:solidFill>
                <a:schemeClr val="bg2">
                  <a:lumMod val="9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kumimoji="1" lang="zh-CN" altLang="en-US" dirty="0">
                <a:solidFill>
                  <a:schemeClr val="bg2">
                    <a:lumMod val="9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线程切换效率低下</a:t>
            </a:r>
            <a:endParaRPr kumimoji="1" lang="en-US" altLang="zh-CN" dirty="0">
              <a:solidFill>
                <a:schemeClr val="bg2">
                  <a:lumMod val="9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Wingdings" pitchFamily="2" charset="2"/>
              <a:buChar char="Ø"/>
            </a:pPr>
            <a:endParaRPr kumimoji="1" lang="en-US" altLang="zh-CN" dirty="0">
              <a:solidFill>
                <a:schemeClr val="bg2">
                  <a:lumMod val="9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kumimoji="1" lang="zh-CN" altLang="en-US" dirty="0">
                <a:solidFill>
                  <a:schemeClr val="bg2">
                    <a:lumMod val="9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流式读取数据</a:t>
            </a:r>
            <a:endParaRPr kumimoji="1" lang="en-US" altLang="zh-CN" dirty="0">
              <a:solidFill>
                <a:schemeClr val="bg2">
                  <a:lumMod val="9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2BED92D0-5168-EC4E-9CAB-EE237CAFE580}"/>
              </a:ext>
            </a:extLst>
          </p:cNvPr>
          <p:cNvSpPr/>
          <p:nvPr/>
        </p:nvSpPr>
        <p:spPr>
          <a:xfrm>
            <a:off x="8074325" y="1655546"/>
            <a:ext cx="196239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000" b="1" dirty="0">
                <a:solidFill>
                  <a:schemeClr val="bg1"/>
                </a:solidFill>
              </a:rPr>
              <a:t>BIO </a:t>
            </a:r>
            <a:r>
              <a:rPr kumimoji="1" lang="zh-CN" altLang="en-US" sz="2000" b="1" dirty="0">
                <a:solidFill>
                  <a:schemeClr val="bg1"/>
                </a:solidFill>
              </a:rPr>
              <a:t>的问题回顾</a:t>
            </a:r>
            <a:endParaRPr lang="zh-CN" alt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86545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NIO demo</a:t>
            </a:r>
            <a:endParaRPr kumimoji="1"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C709803-FA48-A844-AD6A-0434FDA2FC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021" y="2164555"/>
            <a:ext cx="5137823" cy="380839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168800BD-F7E1-F046-8AB3-7A78D12139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1600" y="2164555"/>
            <a:ext cx="6051627" cy="3808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689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NIO</a:t>
            </a:r>
            <a:r>
              <a:rPr kumimoji="1" lang="zh-CN" altLang="en-US" dirty="0"/>
              <a:t> 的问题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C802DB9-ECC8-7644-8E83-63E43F851E0A}"/>
              </a:ext>
            </a:extLst>
          </p:cNvPr>
          <p:cNvSpPr/>
          <p:nvPr/>
        </p:nvSpPr>
        <p:spPr>
          <a:xfrm>
            <a:off x="1255362" y="2113472"/>
            <a:ext cx="9543163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kumimoji="1" lang="zh-CN" altLang="en-US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编程概念及其复杂，</a:t>
            </a:r>
            <a:r>
              <a:rPr kumimoji="1" lang="en-US" altLang="zh-CN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ByteBuffer</a:t>
            </a:r>
            <a:r>
              <a:rPr kumimoji="1" lang="zh-CN" altLang="en-US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API</a:t>
            </a:r>
            <a:r>
              <a:rPr kumimoji="1" lang="zh-CN" altLang="en-US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反人类设计</a:t>
            </a:r>
            <a:endParaRPr kumimoji="1" lang="en-US" altLang="zh-CN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Wingdings" pitchFamily="2" charset="2"/>
              <a:buChar char="Ø"/>
            </a:pPr>
            <a:endParaRPr kumimoji="1" lang="en-US" altLang="zh-CN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kumimoji="1" lang="zh-CN" altLang="en-US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需要自己实现线程模型</a:t>
            </a:r>
            <a:endParaRPr kumimoji="1" lang="en-US" altLang="zh-CN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Wingdings" pitchFamily="2" charset="2"/>
              <a:buChar char="Ø"/>
            </a:pPr>
            <a:endParaRPr kumimoji="1" lang="en-US" altLang="zh-CN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kumimoji="1" lang="zh-CN" altLang="en-US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拆包分包等操作完全需要自行实现</a:t>
            </a:r>
            <a:endParaRPr kumimoji="1" lang="en-US" altLang="zh-CN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Wingdings" pitchFamily="2" charset="2"/>
              <a:buChar char="Ø"/>
            </a:pPr>
            <a:endParaRPr kumimoji="1" lang="en-US" altLang="zh-CN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kumimoji="1" lang="en-US" altLang="zh-CN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Epoll</a:t>
            </a:r>
            <a:r>
              <a:rPr kumimoji="1" lang="zh-CN" altLang="en-US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空轮询 </a:t>
            </a:r>
            <a:r>
              <a:rPr kumimoji="1" lang="en-US" altLang="zh-CN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bug</a:t>
            </a:r>
          </a:p>
          <a:p>
            <a:pPr marL="285750" indent="-285750">
              <a:buFont typeface="Wingdings" pitchFamily="2" charset="2"/>
              <a:buChar char="Ø"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548785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Netty</a:t>
            </a:r>
            <a:r>
              <a:rPr kumimoji="1" lang="en-US" altLang="zh-CN" dirty="0"/>
              <a:t> </a:t>
            </a:r>
            <a:r>
              <a:rPr kumimoji="1" lang="zh-CN" altLang="en-US" dirty="0"/>
              <a:t>官方定义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2FAC1A7-5F07-F549-A52A-1DED517753A0}"/>
              </a:ext>
            </a:extLst>
          </p:cNvPr>
          <p:cNvSpPr/>
          <p:nvPr/>
        </p:nvSpPr>
        <p:spPr>
          <a:xfrm>
            <a:off x="792467" y="2457002"/>
            <a:ext cx="10791644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" altLang="zh-CN" sz="2600" dirty="0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An </a:t>
            </a:r>
            <a:r>
              <a:rPr kumimoji="1" lang="en" altLang="zh-CN" sz="2600" dirty="0">
                <a:solidFill>
                  <a:srgbClr val="1A599A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asynchronous</a:t>
            </a:r>
            <a:r>
              <a:rPr kumimoji="1" lang="en" altLang="zh-CN" sz="2600" dirty="0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" altLang="zh-CN" sz="2600" dirty="0">
                <a:solidFill>
                  <a:srgbClr val="1A599A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event-driven</a:t>
            </a:r>
            <a:r>
              <a:rPr kumimoji="1" lang="en" altLang="zh-CN" sz="2600" dirty="0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" altLang="zh-CN" sz="26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network application framework</a:t>
            </a:r>
          </a:p>
          <a:p>
            <a:r>
              <a:rPr kumimoji="1" lang="en" altLang="zh-CN" sz="2600" dirty="0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for </a:t>
            </a:r>
            <a:r>
              <a:rPr kumimoji="1" lang="en" altLang="zh-CN" sz="2600" dirty="0">
                <a:solidFill>
                  <a:srgbClr val="1A599A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rapid development </a:t>
            </a:r>
            <a:r>
              <a:rPr kumimoji="1" lang="en" altLang="zh-CN" sz="2600" dirty="0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of </a:t>
            </a:r>
            <a:r>
              <a:rPr kumimoji="1" lang="en" altLang="zh-CN" sz="26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maintainable</a:t>
            </a:r>
            <a:r>
              <a:rPr kumimoji="1" lang="en" altLang="zh-CN" sz="2600" dirty="0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" altLang="zh-CN" sz="2600" dirty="0">
                <a:solidFill>
                  <a:srgbClr val="1A599A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high performance</a:t>
            </a:r>
            <a:r>
              <a:rPr kumimoji="1" lang="en" altLang="zh-CN" sz="2600" dirty="0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" altLang="zh-CN" sz="26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protocol</a:t>
            </a:r>
            <a:r>
              <a:rPr kumimoji="1" lang="en" altLang="zh-CN" sz="2600" dirty="0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" altLang="zh-CN" sz="2600" dirty="0">
                <a:solidFill>
                  <a:srgbClr val="1A599A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servers &amp; clients</a:t>
            </a:r>
            <a:endParaRPr kumimoji="1" lang="zh-CN" altLang="en-US" sz="2600" dirty="0">
              <a:solidFill>
                <a:schemeClr val="bg2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F0FB270-67AC-4D49-84C9-E9313C532934}"/>
              </a:ext>
            </a:extLst>
          </p:cNvPr>
          <p:cNvSpPr/>
          <p:nvPr/>
        </p:nvSpPr>
        <p:spPr>
          <a:xfrm>
            <a:off x="949993" y="6153968"/>
            <a:ext cx="25290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" altLang="zh-CN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Founder</a:t>
            </a:r>
            <a:r>
              <a:rPr kumimoji="1" lang="zh-CN" altLang="en-US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kumimoji="1" lang="en" altLang="zh-CN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Trustin</a:t>
            </a:r>
            <a:r>
              <a:rPr kumimoji="1" lang="en" altLang="zh-CN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Lee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A27C694-8541-0D45-9960-9172B6D0CB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8912" y="4197633"/>
            <a:ext cx="1611188" cy="161118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144A811-290E-524E-8080-8CA644BBA3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0098" y="4216798"/>
            <a:ext cx="1611188" cy="1611188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8038CD9D-BEE8-B04D-978D-796770181FAC}"/>
              </a:ext>
            </a:extLst>
          </p:cNvPr>
          <p:cNvSpPr/>
          <p:nvPr/>
        </p:nvSpPr>
        <p:spPr>
          <a:xfrm>
            <a:off x="4126400" y="6166173"/>
            <a:ext cx="30102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" altLang="zh-CN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Leader</a:t>
            </a:r>
            <a:r>
              <a:rPr kumimoji="1" lang="zh-CN" altLang="en-US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kumimoji="1" lang="en" altLang="zh-CN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Norman Maurer 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4986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2335</TotalTime>
  <Words>769</Words>
  <Application>Microsoft Macintosh PowerPoint</Application>
  <PresentationFormat>宽屏</PresentationFormat>
  <Paragraphs>338</Paragraphs>
  <Slides>34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34</vt:i4>
      </vt:variant>
    </vt:vector>
  </HeadingPairs>
  <TitlesOfParts>
    <vt:vector size="41" baseType="lpstr">
      <vt:lpstr>等线</vt:lpstr>
      <vt:lpstr>Microsoft YaHei</vt:lpstr>
      <vt:lpstr>Microsoft YaHei</vt:lpstr>
      <vt:lpstr>微软雅黑 Light</vt:lpstr>
      <vt:lpstr>Arial</vt:lpstr>
      <vt:lpstr>Wingdings</vt:lpstr>
      <vt:lpstr>Office 主题​​</vt:lpstr>
      <vt:lpstr>Netty 原理剖析与性能调优</vt:lpstr>
      <vt:lpstr>闪电侠</vt:lpstr>
      <vt:lpstr>PowerPoint 演示文稿</vt:lpstr>
      <vt:lpstr>BIO demo</vt:lpstr>
      <vt:lpstr>BIO 的问题</vt:lpstr>
      <vt:lpstr>NIO</vt:lpstr>
      <vt:lpstr>NIO demo</vt:lpstr>
      <vt:lpstr>NIO 的问题</vt:lpstr>
      <vt:lpstr>Netty 官方定义</vt:lpstr>
      <vt:lpstr>Netty demo</vt:lpstr>
      <vt:lpstr>为什么选择 Netty？</vt:lpstr>
      <vt:lpstr>Netty 应用场景</vt:lpstr>
      <vt:lpstr>Netty 在开源框架的应用</vt:lpstr>
      <vt:lpstr>Netty 核心概念</vt:lpstr>
      <vt:lpstr>Netty 应用程序典型示例</vt:lpstr>
      <vt:lpstr>Netty 应用程序复杂示例</vt:lpstr>
      <vt:lpstr>Netty 自带 Handler</vt:lpstr>
      <vt:lpstr>Netty 高性能之道</vt:lpstr>
      <vt:lpstr>高性能秘诀之 FastThreadLocal</vt:lpstr>
      <vt:lpstr>高性能秘诀之 Recycler</vt:lpstr>
      <vt:lpstr>WeakOrderQueue</vt:lpstr>
      <vt:lpstr>高性能秘诀之内存管理</vt:lpstr>
      <vt:lpstr>PooledByteBufAllocator</vt:lpstr>
      <vt:lpstr>PoolThreadCache - MemoryRegionCache</vt:lpstr>
      <vt:lpstr>Page 管理</vt:lpstr>
      <vt:lpstr>Netty 线程模型</vt:lpstr>
      <vt:lpstr>Netty 调优技能</vt:lpstr>
      <vt:lpstr>调优技能一： 共享 Handler</vt:lpstr>
      <vt:lpstr>调优技能二： 压缩 Handler</vt:lpstr>
      <vt:lpstr>调优技能三：缩短传播路径</vt:lpstr>
      <vt:lpstr>调优技能四：自定义业务线程池</vt:lpstr>
      <vt:lpstr>调优技能五：准确统计耗时</vt:lpstr>
      <vt:lpstr>推荐资料</vt:lpstr>
      <vt:lpstr>谢谢观看！</vt:lpstr>
    </vt:vector>
  </TitlesOfParts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User</dc:creator>
  <cp:lastModifiedBy>Microsoft Office User</cp:lastModifiedBy>
  <cp:revision>288</cp:revision>
  <dcterms:created xsi:type="dcterms:W3CDTF">2019-09-30T03:22:00Z</dcterms:created>
  <dcterms:modified xsi:type="dcterms:W3CDTF">2019-11-24T13:27:45Z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2052-11.1.0.9098</vt:lpwstr>
  </property>
</Properties>
</file>